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21" r:id="rId2"/>
  </p:sldMasterIdLst>
  <p:notesMasterIdLst>
    <p:notesMasterId r:id="rId20"/>
  </p:notesMasterIdLst>
  <p:sldIdLst>
    <p:sldId id="257" r:id="rId3"/>
    <p:sldId id="258" r:id="rId4"/>
    <p:sldId id="259" r:id="rId5"/>
    <p:sldId id="447" r:id="rId6"/>
    <p:sldId id="449" r:id="rId7"/>
    <p:sldId id="454" r:id="rId8"/>
    <p:sldId id="457" r:id="rId9"/>
    <p:sldId id="456" r:id="rId10"/>
    <p:sldId id="455" r:id="rId11"/>
    <p:sldId id="458" r:id="rId12"/>
    <p:sldId id="448" r:id="rId13"/>
    <p:sldId id="451" r:id="rId14"/>
    <p:sldId id="450" r:id="rId15"/>
    <p:sldId id="422" r:id="rId16"/>
    <p:sldId id="453" r:id="rId17"/>
    <p:sldId id="446" r:id="rId18"/>
    <p:sldId id="452"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9B8E47-C0D3-4F0F-AA41-1669BA8757C2}">
          <p14:sldIdLst>
            <p14:sldId id="257"/>
            <p14:sldId id="258"/>
            <p14:sldId id="259"/>
            <p14:sldId id="447"/>
            <p14:sldId id="449"/>
            <p14:sldId id="454"/>
            <p14:sldId id="457"/>
            <p14:sldId id="456"/>
            <p14:sldId id="455"/>
            <p14:sldId id="458"/>
            <p14:sldId id="448"/>
            <p14:sldId id="451"/>
            <p14:sldId id="450"/>
            <p14:sldId id="422"/>
            <p14:sldId id="453"/>
            <p14:sldId id="446"/>
            <p14:sldId id="4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A55"/>
    <a:srgbClr val="FF00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5C36-AE8D-4DA0-B3A4-B84766BD1052}" type="datetimeFigureOut">
              <a:rPr lang="en-IN" smtClean="0"/>
              <a:t>24-12-2025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9C4A7-E4EF-4571-9029-E2D9AC0E3C90}" type="slidenum">
              <a:rPr lang="en-IN" smtClean="0"/>
              <a:t>‹#›</a:t>
            </a:fld>
            <a:endParaRPr lang="en-IN"/>
          </a:p>
        </p:txBody>
      </p:sp>
    </p:spTree>
    <p:extLst>
      <p:ext uri="{BB962C8B-B14F-4D97-AF65-F5344CB8AC3E}">
        <p14:creationId xmlns:p14="http://schemas.microsoft.com/office/powerpoint/2010/main" val="365204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E37B-AE0B-F4F6-1F57-72BA8211E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27D430-9E4D-12E2-B4AF-32DACF896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C38668-E30C-288F-34B6-E6FA908B7CA6}"/>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5B68AEBC-EDF6-63AC-4CFA-1BE1B029B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BCECBF-E139-8E1C-01BB-61F2B96E391D}"/>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96814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0EB8-E414-9BC7-48BE-1776C9384A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4AD3B2-18EE-9656-EAE6-BE7753A19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F19176-4931-37D5-9EEC-F07117BA9B24}"/>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31553CDB-9B73-D22B-D6E5-5874702FDC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E93564-CC18-A893-3A96-B70983C338CB}"/>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3873487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79067-8136-6E57-521F-988B646B03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ED5EE2-5762-8094-1C4D-A130F6422C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14964D-7E8D-F152-81DB-B173DBA1F3D9}"/>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8DFBCC3E-FF27-2B0A-82BD-F20AD505E5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CE67CF-BCE8-6D8D-5682-6C99ACB7361A}"/>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469549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125023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222065"/>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2209800" y="3262768"/>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2209800" y="3874315"/>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960666" y="4884397"/>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960666" y="5495944"/>
            <a:ext cx="5157786" cy="7029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12/24/2025</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69185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4722823" y="2004053"/>
            <a:ext cx="2746354" cy="2746354"/>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4768114"/>
            <a:ext cx="3452196" cy="593840"/>
          </a:xfrm>
        </p:spPr>
        <p:txBody>
          <a:bodyPr anchor="b">
            <a:normAutofit/>
          </a:bodyPr>
          <a:lstStyle>
            <a:lvl1pPr marL="0" indent="0" algn="ctr">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5379661"/>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1" name="Picture Placeholder 23">
            <a:extLst>
              <a:ext uri="{FF2B5EF4-FFF2-40B4-BE49-F238E27FC236}">
                <a16:creationId xmlns:a16="http://schemas.microsoft.com/office/drawing/2014/main" id="{DF95759B-DFBD-52FF-4B1E-1EFF531D300E}"/>
              </a:ext>
            </a:extLst>
          </p:cNvPr>
          <p:cNvSpPr>
            <a:spLocks noGrp="1"/>
          </p:cNvSpPr>
          <p:nvPr>
            <p:ph type="pic" sz="quarter" idx="20"/>
          </p:nvPr>
        </p:nvSpPr>
        <p:spPr>
          <a:xfrm>
            <a:off x="8340666" y="2004053"/>
            <a:ext cx="2746354" cy="2746354"/>
          </a:xfrm>
          <a:prstGeom prst="ellipse">
            <a:avLst/>
          </a:prstGeom>
        </p:spPr>
        <p:txBody>
          <a:bodyPr/>
          <a:lstStyle/>
          <a:p>
            <a:r>
              <a:rPr lang="en-US" dirty="0"/>
              <a:t>Click icon to add picture</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4768114"/>
            <a:ext cx="3452196" cy="593840"/>
          </a:xfrm>
        </p:spPr>
        <p:txBody>
          <a:bodyPr anchor="b">
            <a:normAutofit/>
          </a:bodyPr>
          <a:lstStyle>
            <a:lvl1pPr marL="0" indent="0" algn="ctr">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5379661"/>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6" name="Picture Placeholder 23">
            <a:extLst>
              <a:ext uri="{FF2B5EF4-FFF2-40B4-BE49-F238E27FC236}">
                <a16:creationId xmlns:a16="http://schemas.microsoft.com/office/drawing/2014/main" id="{17E0D596-964B-B199-1020-9CA46C3669D9}"/>
              </a:ext>
            </a:extLst>
          </p:cNvPr>
          <p:cNvSpPr>
            <a:spLocks noGrp="1"/>
          </p:cNvSpPr>
          <p:nvPr>
            <p:ph type="pic" sz="quarter" idx="23"/>
          </p:nvPr>
        </p:nvSpPr>
        <p:spPr>
          <a:xfrm>
            <a:off x="1114918" y="2004052"/>
            <a:ext cx="2746354" cy="2746354"/>
          </a:xfrm>
          <a:prstGeom prst="ellipse">
            <a:avLst/>
          </a:prstGeom>
        </p:spPr>
        <p:txBody>
          <a:bodyPr/>
          <a:lstStyle/>
          <a:p>
            <a:r>
              <a:rPr lang="en-US" dirty="0"/>
              <a:t>Click icon to add picture</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4768113"/>
            <a:ext cx="3452196" cy="593840"/>
          </a:xfrm>
        </p:spPr>
        <p:txBody>
          <a:bodyPr anchor="b">
            <a:normAutofit/>
          </a:bodyPr>
          <a:lstStyle>
            <a:lvl1pPr marL="0" indent="0" algn="ctr">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5379660"/>
            <a:ext cx="3452194" cy="83063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Tree>
    <p:extLst>
      <p:ext uri="{BB962C8B-B14F-4D97-AF65-F5344CB8AC3E}">
        <p14:creationId xmlns:p14="http://schemas.microsoft.com/office/powerpoint/2010/main" val="546335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4369902" y="2660252"/>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4369902" y="3271799"/>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7987745" y="2660252"/>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7987745" y="3271799"/>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761997" y="2660251"/>
            <a:ext cx="3452196"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761997" y="3271798"/>
            <a:ext cx="3452194" cy="83063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609600" y="5692875"/>
            <a:ext cx="10972800" cy="539496"/>
          </a:xfrm>
        </p:spPr>
        <p:txBody>
          <a:bodyPr/>
          <a:lstStyle/>
          <a:p>
            <a:endParaRPr lang="en-US"/>
          </a:p>
        </p:txBody>
      </p:sp>
    </p:spTree>
    <p:extLst>
      <p:ext uri="{BB962C8B-B14F-4D97-AF65-F5344CB8AC3E}">
        <p14:creationId xmlns:p14="http://schemas.microsoft.com/office/powerpoint/2010/main" val="733103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610518"/>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222065"/>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7931490" y="2031153"/>
            <a:ext cx="3650910" cy="3650910"/>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517256" y="3121266"/>
            <a:ext cx="5157787" cy="593840"/>
          </a:xfrm>
        </p:spPr>
        <p:txBody>
          <a:bodyPr anchor="b">
            <a:normAutofit/>
          </a:bodyPr>
          <a:lstStyle>
            <a:lvl1pPr marL="0" indent="0">
              <a:buNone/>
              <a:defRPr sz="20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517256" y="3732813"/>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2073847" y="4638571"/>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2073847" y="5250118"/>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020307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2439" y="1925949"/>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2439" y="2537496"/>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6426387" y="1925949"/>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6426387" y="2537496"/>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5157787"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5157786"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6426200" y="3752850"/>
            <a:ext cx="5156200" cy="2457450"/>
          </a:xfrm>
        </p:spPr>
        <p:txBody>
          <a:bodyPr/>
          <a:lstStyle/>
          <a:p>
            <a:endParaRPr lang="en-US"/>
          </a:p>
        </p:txBody>
      </p:sp>
    </p:spTree>
    <p:extLst>
      <p:ext uri="{BB962C8B-B14F-4D97-AF65-F5344CB8AC3E}">
        <p14:creationId xmlns:p14="http://schemas.microsoft.com/office/powerpoint/2010/main" val="2500690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clu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960665" y="1925949"/>
            <a:ext cx="3259182"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960665" y="2537496"/>
            <a:ext cx="3259180" cy="12151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4712973" y="1925949"/>
            <a:ext cx="3259182"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4712973" y="2537495"/>
            <a:ext cx="3259180" cy="119747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960665" y="3752680"/>
            <a:ext cx="7011488" cy="593840"/>
          </a:xfrm>
        </p:spPr>
        <p:txBody>
          <a:bodyPr anchor="b">
            <a:norm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960665" y="4364227"/>
            <a:ext cx="7011488" cy="88325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BBB6EDE2-F53E-7B97-FF80-7764EECA4CCF}"/>
              </a:ext>
            </a:extLst>
          </p:cNvPr>
          <p:cNvSpPr>
            <a:spLocks noGrp="1"/>
          </p:cNvSpPr>
          <p:nvPr>
            <p:ph type="pic" sz="quarter" idx="22"/>
          </p:nvPr>
        </p:nvSpPr>
        <p:spPr>
          <a:xfrm>
            <a:off x="8485188" y="1925638"/>
            <a:ext cx="3097212" cy="4284662"/>
          </a:xfrm>
        </p:spPr>
        <p:txBody>
          <a:bodyPr/>
          <a:lstStyle/>
          <a:p>
            <a:endParaRPr lang="en-US"/>
          </a:p>
        </p:txBody>
      </p:sp>
    </p:spTree>
    <p:extLst>
      <p:ext uri="{BB962C8B-B14F-4D97-AF65-F5344CB8AC3E}">
        <p14:creationId xmlns:p14="http://schemas.microsoft.com/office/powerpoint/2010/main" val="1500072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681E5-DE3E-1E52-3179-344AB5B2A570}"/>
              </a:ext>
            </a:extLst>
          </p:cNvPr>
          <p:cNvSpPr>
            <a:spLocks noGrp="1"/>
          </p:cNvSpPr>
          <p:nvPr>
            <p:ph type="title"/>
          </p:nvPr>
        </p:nvSpPr>
        <p:spPr>
          <a:xfrm>
            <a:off x="609600" y="363537"/>
            <a:ext cx="10972800" cy="1230485"/>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89A41B8-CF99-8A7C-E16D-CFEF1E099C4C}"/>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4" name="Footer Placeholder 3">
            <a:extLst>
              <a:ext uri="{FF2B5EF4-FFF2-40B4-BE49-F238E27FC236}">
                <a16:creationId xmlns:a16="http://schemas.microsoft.com/office/drawing/2014/main" id="{F9989524-6BA7-0F2E-1749-175C692869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2459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05C3C-E5CB-E1AC-5075-6598E357D6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A4FAD7-3990-E3C2-5AC1-8986E97AF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42DD7-08B1-B94E-2ABD-678AAA4939A7}"/>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F9DFD87B-2F6F-D3F4-9F94-66BF64FBFC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6CC31F-3E1B-7885-AD43-EA282AAC88E9}"/>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243689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6759F-66EA-8EE3-A2F4-F15BA2F9B5C8}"/>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3" name="Footer Placeholder 2">
            <a:extLst>
              <a:ext uri="{FF2B5EF4-FFF2-40B4-BE49-F238E27FC236}">
                <a16:creationId xmlns:a16="http://schemas.microsoft.com/office/drawing/2014/main" id="{46548357-3F2C-483C-C0FC-FD9FB673CE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645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4A77-C0EC-E90C-087A-E71757299BE7}"/>
              </a:ext>
            </a:extLst>
          </p:cNvPr>
          <p:cNvSpPr>
            <a:spLocks noGrp="1"/>
          </p:cNvSpPr>
          <p:nvPr>
            <p:ph type="ctrTitle"/>
          </p:nvPr>
        </p:nvSpPr>
        <p:spPr>
          <a:xfrm>
            <a:off x="609600" y="3926541"/>
            <a:ext cx="10972800" cy="1663044"/>
          </a:xfrm>
          <a:prstGeom prst="rect">
            <a:avLst/>
          </a:prstGeo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65AB453-76B0-1DBA-9EE3-645CA98047EC}"/>
              </a:ext>
            </a:extLst>
          </p:cNvPr>
          <p:cNvSpPr>
            <a:spLocks noGrp="1"/>
          </p:cNvSpPr>
          <p:nvPr>
            <p:ph type="subTitle" idx="1"/>
          </p:nvPr>
        </p:nvSpPr>
        <p:spPr>
          <a:xfrm>
            <a:off x="609600" y="5735636"/>
            <a:ext cx="10972800" cy="474663"/>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
        <p:nvSpPr>
          <p:cNvPr id="4" name="Date Placeholder 3">
            <a:extLst>
              <a:ext uri="{FF2B5EF4-FFF2-40B4-BE49-F238E27FC236}">
                <a16:creationId xmlns:a16="http://schemas.microsoft.com/office/drawing/2014/main" id="{F6729D4B-20DA-C5A9-370C-5C556DC7C209}"/>
              </a:ext>
            </a:extLst>
          </p:cNvPr>
          <p:cNvSpPr>
            <a:spLocks noGrp="1"/>
          </p:cNvSpPr>
          <p:nvPr>
            <p:ph type="dt" sz="half" idx="10"/>
          </p:nvPr>
        </p:nvSpPr>
        <p:spPr/>
        <p:txBody>
          <a:bodyPr/>
          <a:lstStyle/>
          <a:p>
            <a:fld id="{AA8A0EC6-5648-844A-8827-911B00959032}" type="datetimeFigureOut">
              <a:rPr lang="en-US" smtClean="0"/>
              <a:t>12/24/2025</a:t>
            </a:fld>
            <a:endParaRPr lang="en-US"/>
          </a:p>
        </p:txBody>
      </p:sp>
      <p:sp>
        <p:nvSpPr>
          <p:cNvPr id="5" name="Footer Placeholder 4">
            <a:extLst>
              <a:ext uri="{FF2B5EF4-FFF2-40B4-BE49-F238E27FC236}">
                <a16:creationId xmlns:a16="http://schemas.microsoft.com/office/drawing/2014/main" id="{ACC23F1A-779F-4295-3160-E943DBC045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a:extLst>
              <a:ext uri="{FF2B5EF4-FFF2-40B4-BE49-F238E27FC236}">
                <a16:creationId xmlns:a16="http://schemas.microsoft.com/office/drawing/2014/main" id="{0849934F-55C5-A548-E041-1CB8C42DF0E6}"/>
              </a:ext>
            </a:extLst>
          </p:cNvPr>
          <p:cNvSpPr>
            <a:spLocks noGrp="1"/>
          </p:cNvSpPr>
          <p:nvPr>
            <p:ph type="pic" sz="quarter" idx="13"/>
          </p:nvPr>
        </p:nvSpPr>
        <p:spPr>
          <a:xfrm>
            <a:off x="0" y="0"/>
            <a:ext cx="12192000" cy="3926541"/>
          </a:xfrm>
        </p:spPr>
        <p:txBody>
          <a:bodyPr/>
          <a:lstStyle/>
          <a:p>
            <a:r>
              <a:rPr lang="en-US" dirty="0"/>
              <a:t>Click icon to add picture</a:t>
            </a:r>
          </a:p>
        </p:txBody>
      </p:sp>
    </p:spTree>
    <p:extLst>
      <p:ext uri="{BB962C8B-B14F-4D97-AF65-F5344CB8AC3E}">
        <p14:creationId xmlns:p14="http://schemas.microsoft.com/office/powerpoint/2010/main" val="3071502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E088-C259-1B15-24DD-48B86E8D5B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488D6F-7CB0-2865-F95B-6AA408837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126398-B9F7-E889-ABC4-F87D634A8BD4}"/>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85F8AB88-7BFD-433F-C460-0FAB5FB996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1390A4-BACD-2B53-F233-CB069A309719}"/>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85541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82A9-321F-E0A1-32AE-C65401AEF1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A53D1C-F74D-DC94-1252-10E99679BF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82A62-47B5-F991-A193-EAEA999277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72645D-29CE-B9CE-6538-E556E664769C}"/>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6" name="Footer Placeholder 5">
            <a:extLst>
              <a:ext uri="{FF2B5EF4-FFF2-40B4-BE49-F238E27FC236}">
                <a16:creationId xmlns:a16="http://schemas.microsoft.com/office/drawing/2014/main" id="{9DF01852-0898-A685-8F66-0160DE6CF7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D64B9E-1CCE-D116-E634-AC97DEF94585}"/>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2704700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F0C4-56D7-97D8-B65A-32DC4CD6F0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F0A92B-5101-242C-B7A9-D4D634730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CAA1FF-B705-F5E5-039A-7D3D3EBC94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B7B87A-D0E8-5AB0-6422-323CAF950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34ACD4-C1AF-810E-8452-C21904BF7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39F5C8-5AB8-9C8E-66C3-A3EEEEA4BBEE}"/>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8" name="Footer Placeholder 7">
            <a:extLst>
              <a:ext uri="{FF2B5EF4-FFF2-40B4-BE49-F238E27FC236}">
                <a16:creationId xmlns:a16="http://schemas.microsoft.com/office/drawing/2014/main" id="{5C8E9F62-A62B-A38C-261D-6D5C8E05AB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C15F34-AFB0-AAB5-1261-FD33BD15EB6B}"/>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411201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5D56-D3BE-701B-1214-7E5D651C7AB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1D6B9F-9BD1-103F-ABCA-DF4DCCA2E4B8}"/>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4" name="Footer Placeholder 3">
            <a:extLst>
              <a:ext uri="{FF2B5EF4-FFF2-40B4-BE49-F238E27FC236}">
                <a16:creationId xmlns:a16="http://schemas.microsoft.com/office/drawing/2014/main" id="{E2FBD1A5-7978-8CC4-F4AD-86F85F4FD3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FE34CBB-E71E-B716-8314-EE88D6AA7F6F}"/>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43499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688E-AB59-8DAE-2884-E5EF629A4270}"/>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3" name="Footer Placeholder 2">
            <a:extLst>
              <a:ext uri="{FF2B5EF4-FFF2-40B4-BE49-F238E27FC236}">
                <a16:creationId xmlns:a16="http://schemas.microsoft.com/office/drawing/2014/main" id="{041768F9-268D-1E21-05D9-7901D4E1F18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8CE354-DFC3-EA2B-05DA-B7154B671742}"/>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400166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89D5-7CAB-6DAD-6135-F19920738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4C5F0A-FFDB-1DC2-DFF8-0170175F4A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80B083-D805-128F-1AD0-3EDB6BDA9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B8BB7-5843-D4B9-B866-B8FA5FEB9414}"/>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6" name="Footer Placeholder 5">
            <a:extLst>
              <a:ext uri="{FF2B5EF4-FFF2-40B4-BE49-F238E27FC236}">
                <a16:creationId xmlns:a16="http://schemas.microsoft.com/office/drawing/2014/main" id="{392E135F-BAC6-0E3E-177C-32D8BDDC36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C0EA9F-2F5B-1AF1-D4F7-6D323EB31555}"/>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9348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BF40-4204-64E8-7276-9B517739B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697FF5-D6D5-724B-CEFD-BD7215B333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1C3A8281-B8F7-1828-ACEA-CF423F1AC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86139-531D-1AE6-86D9-3716715F7B9E}"/>
              </a:ext>
            </a:extLst>
          </p:cNvPr>
          <p:cNvSpPr>
            <a:spLocks noGrp="1"/>
          </p:cNvSpPr>
          <p:nvPr>
            <p:ph type="dt" sz="half" idx="10"/>
          </p:nvPr>
        </p:nvSpPr>
        <p:spPr/>
        <p:txBody>
          <a:bodyPr/>
          <a:lstStyle/>
          <a:p>
            <a:fld id="{DE3951B7-5837-40D7-A284-C287FC16DA88}" type="datetimeFigureOut">
              <a:rPr lang="en-IN" smtClean="0"/>
              <a:t>24-12-2025</a:t>
            </a:fld>
            <a:endParaRPr lang="en-IN"/>
          </a:p>
        </p:txBody>
      </p:sp>
      <p:sp>
        <p:nvSpPr>
          <p:cNvPr id="6" name="Footer Placeholder 5">
            <a:extLst>
              <a:ext uri="{FF2B5EF4-FFF2-40B4-BE49-F238E27FC236}">
                <a16:creationId xmlns:a16="http://schemas.microsoft.com/office/drawing/2014/main" id="{8C61E5B8-500B-26D0-0210-C0E211F0EF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28B9F0-D9E6-03EB-7D80-963CCE769687}"/>
              </a:ext>
            </a:extLst>
          </p:cNvPr>
          <p:cNvSpPr>
            <a:spLocks noGrp="1"/>
          </p:cNvSpPr>
          <p:nvPr>
            <p:ph type="sldNum" sz="quarter" idx="12"/>
          </p:nvPr>
        </p:nvSpPr>
        <p:spPr/>
        <p:txBody>
          <a:bodyPr/>
          <a:lstStyle/>
          <a:p>
            <a:fld id="{FEFB1823-63EE-423F-9C0B-A09E9E56188F}" type="slidenum">
              <a:rPr lang="en-IN" smtClean="0"/>
              <a:t>‹#›</a:t>
            </a:fld>
            <a:endParaRPr lang="en-IN"/>
          </a:p>
        </p:txBody>
      </p:sp>
    </p:spTree>
    <p:extLst>
      <p:ext uri="{BB962C8B-B14F-4D97-AF65-F5344CB8AC3E}">
        <p14:creationId xmlns:p14="http://schemas.microsoft.com/office/powerpoint/2010/main" val="126994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4A5C1-4667-C673-0B1E-82E8D8402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2FBE24-F29F-7673-80FA-9A489A32E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3CE9FB-92F1-0727-218E-6B709EB2C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951B7-5837-40D7-A284-C287FC16DA88}" type="datetimeFigureOut">
              <a:rPr lang="en-IN" smtClean="0"/>
              <a:t>24-12-2025</a:t>
            </a:fld>
            <a:endParaRPr lang="en-IN"/>
          </a:p>
        </p:txBody>
      </p:sp>
      <p:sp>
        <p:nvSpPr>
          <p:cNvPr id="5" name="Footer Placeholder 4">
            <a:extLst>
              <a:ext uri="{FF2B5EF4-FFF2-40B4-BE49-F238E27FC236}">
                <a16:creationId xmlns:a16="http://schemas.microsoft.com/office/drawing/2014/main" id="{65BC5414-D89D-9D80-D7FC-2675B10DA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5CAF68-9170-504C-97A3-980630F1BB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B1823-63EE-423F-9C0B-A09E9E56188F}" type="slidenum">
              <a:rPr lang="en-IN" smtClean="0"/>
              <a:t>‹#›</a:t>
            </a:fld>
            <a:endParaRPr lang="en-IN"/>
          </a:p>
        </p:txBody>
      </p:sp>
    </p:spTree>
    <p:extLst>
      <p:ext uri="{BB962C8B-B14F-4D97-AF65-F5344CB8AC3E}">
        <p14:creationId xmlns:p14="http://schemas.microsoft.com/office/powerpoint/2010/main" val="2461105346"/>
      </p:ext>
    </p:extLst>
  </p:cSld>
  <p:clrMap bg1="lt1" tx1="dk1" bg2="lt2" tx2="dk2" accent1="accent1" accent2="accent2" accent3="accent3" accent4="accent4" accent5="accent5" accent6="accent6" hlink="hlink" folHlink="folHlink"/>
  <p:sldLayoutIdLst>
    <p:sldLayoutId id="2147483732"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57E25-C674-3745-6594-912F15B9826E}"/>
              </a:ext>
            </a:extLst>
          </p:cNvPr>
          <p:cNvSpPr>
            <a:spLocks noGrp="1"/>
          </p:cNvSpPr>
          <p:nvPr>
            <p:ph type="body" idx="1"/>
          </p:nvPr>
        </p:nvSpPr>
        <p:spPr>
          <a:xfrm>
            <a:off x="952500" y="1847056"/>
            <a:ext cx="106299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FF64DF9-DAEC-F283-848F-16438F855A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0EC6-5648-844A-8827-911B00959032}" type="datetimeFigureOut">
              <a:rPr lang="en-US" smtClean="0"/>
              <a:t>12/24/2025</a:t>
            </a:fld>
            <a:endParaRPr lang="en-US"/>
          </a:p>
        </p:txBody>
      </p:sp>
      <p:sp>
        <p:nvSpPr>
          <p:cNvPr id="10" name="Title Placeholder 9">
            <a:extLst>
              <a:ext uri="{FF2B5EF4-FFF2-40B4-BE49-F238E27FC236}">
                <a16:creationId xmlns:a16="http://schemas.microsoft.com/office/drawing/2014/main" id="{2390A06B-2D1F-A145-446B-BF268052479A}"/>
              </a:ext>
            </a:extLst>
          </p:cNvPr>
          <p:cNvSpPr>
            <a:spLocks noGrp="1"/>
          </p:cNvSpPr>
          <p:nvPr>
            <p:ph type="title"/>
          </p:nvPr>
        </p:nvSpPr>
        <p:spPr>
          <a:xfrm>
            <a:off x="952500" y="363537"/>
            <a:ext cx="10629900" cy="1236663"/>
          </a:xfrm>
          <a:prstGeom prst="rect">
            <a:avLst/>
          </a:prstGeom>
        </p:spPr>
        <p:txBody>
          <a:bodyPr vert="horz" lIns="91440" tIns="45720" rIns="91440" bIns="45720" rtlCol="0" anchor="ctr">
            <a:normAutofit/>
          </a:bodyPr>
          <a:lstStyle/>
          <a:p>
            <a:r>
              <a:rPr lang="en-US" dirty="0"/>
              <a:t>Click to edit Master title style</a:t>
            </a:r>
          </a:p>
        </p:txBody>
      </p:sp>
      <p:sp>
        <p:nvSpPr>
          <p:cNvPr id="13" name="Footer Placeholder 12">
            <a:extLst>
              <a:ext uri="{FF2B5EF4-FFF2-40B4-BE49-F238E27FC236}">
                <a16:creationId xmlns:a16="http://schemas.microsoft.com/office/drawing/2014/main" id="{2D227A9A-BF27-C878-C29C-004A9358CE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4" name="TextBox 13">
            <a:extLst>
              <a:ext uri="{FF2B5EF4-FFF2-40B4-BE49-F238E27FC236}">
                <a16:creationId xmlns:a16="http://schemas.microsoft.com/office/drawing/2014/main" id="{7269396F-CFCA-FDCB-4DCE-DD40BD52D5F3}"/>
              </a:ext>
            </a:extLst>
          </p:cNvPr>
          <p:cNvSpPr txBox="1"/>
          <p:nvPr userDrawn="1"/>
        </p:nvSpPr>
        <p:spPr>
          <a:xfrm>
            <a:off x="8444753" y="6505221"/>
            <a:ext cx="3137647" cy="246221"/>
          </a:xfrm>
          <a:prstGeom prst="rect">
            <a:avLst/>
          </a:prstGeom>
          <a:noFill/>
        </p:spPr>
        <p:txBody>
          <a:bodyPr wrap="square" rtlCol="0">
            <a:spAutoFit/>
          </a:bodyPr>
          <a:lstStyle/>
          <a:p>
            <a:pPr algn="r"/>
            <a:r>
              <a:rPr lang="en-US" sz="1000" dirty="0">
                <a:solidFill>
                  <a:schemeClr val="bg1">
                    <a:lumMod val="65000"/>
                  </a:schemeClr>
                </a:solidFill>
              </a:rPr>
              <a:t>Photos provided by </a:t>
            </a:r>
            <a:r>
              <a:rPr lang="en-US" sz="1000" dirty="0" err="1">
                <a:solidFill>
                  <a:schemeClr val="bg1">
                    <a:lumMod val="65000"/>
                  </a:schemeClr>
                </a:solidFill>
              </a:rPr>
              <a:t>Pexels</a:t>
            </a:r>
            <a:endParaRPr lang="en-US" sz="1000" dirty="0">
              <a:solidFill>
                <a:schemeClr val="bg1">
                  <a:lumMod val="65000"/>
                </a:schemeClr>
              </a:solidFill>
            </a:endParaRPr>
          </a:p>
        </p:txBody>
      </p:sp>
    </p:spTree>
    <p:extLst>
      <p:ext uri="{BB962C8B-B14F-4D97-AF65-F5344CB8AC3E}">
        <p14:creationId xmlns:p14="http://schemas.microsoft.com/office/powerpoint/2010/main" val="369555179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20" r:id="rId10"/>
  </p:sldLayoutIdLs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n-lt"/>
          <a:ea typeface="+mj-ea"/>
          <a:cs typeface="MV Boli" panose="0200050003020009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384">
          <p15:clr>
            <a:srgbClr val="F26B43"/>
          </p15:clr>
        </p15:guide>
        <p15:guide id="3" pos="600">
          <p15:clr>
            <a:srgbClr val="F26B43"/>
          </p15:clr>
        </p15:guide>
        <p15:guide id="4" pos="7296">
          <p15:clr>
            <a:srgbClr val="F26B43"/>
          </p15:clr>
        </p15:guide>
        <p15:guide id="5" orient="horz" pos="3912">
          <p15:clr>
            <a:srgbClr val="F26B43"/>
          </p15:clr>
        </p15:guide>
        <p15:guide id="6"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pixabay.com/fr/illustrations/merci-note-merci-noter-message-1428147/" TargetMode="Externa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9DF61CB4-EFD8-4FB2-AC1D-5731103B6470}"/>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C85AB3DA-940A-D577-FA37-54817ADD156C}"/>
              </a:ext>
            </a:extLst>
          </p:cNvPr>
          <p:cNvSpPr txBox="1"/>
          <p:nvPr/>
        </p:nvSpPr>
        <p:spPr>
          <a:xfrm>
            <a:off x="3514045" y="1531573"/>
            <a:ext cx="425563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400">
              <a:solidFill>
                <a:srgbClr val="ED7D31"/>
              </a:solidFill>
              <a:latin typeface="Calibri"/>
              <a:ea typeface="Calibri"/>
              <a:cs typeface="Calibri"/>
            </a:endParaRPr>
          </a:p>
        </p:txBody>
      </p:sp>
    </p:spTree>
    <p:extLst>
      <p:ext uri="{BB962C8B-B14F-4D97-AF65-F5344CB8AC3E}">
        <p14:creationId xmlns:p14="http://schemas.microsoft.com/office/powerpoint/2010/main" val="503324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80945-8A81-5F56-37BC-8920FA508F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875DCA0-2133-C2D4-3B64-E51EB5354E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18" name="TextBox 9">
            <a:extLst>
              <a:ext uri="{FF2B5EF4-FFF2-40B4-BE49-F238E27FC236}">
                <a16:creationId xmlns:a16="http://schemas.microsoft.com/office/drawing/2014/main" id="{496BCD53-4EA7-C108-F68F-D486B8CD20EC}"/>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5" name="Picture 4">
            <a:extLst>
              <a:ext uri="{FF2B5EF4-FFF2-40B4-BE49-F238E27FC236}">
                <a16:creationId xmlns:a16="http://schemas.microsoft.com/office/drawing/2014/main" id="{B440D1A9-BBFB-040A-CF12-1A74F89D3818}"/>
              </a:ext>
            </a:extLst>
          </p:cNvPr>
          <p:cNvPicPr>
            <a:picLocks noChangeAspect="1"/>
          </p:cNvPicPr>
          <p:nvPr/>
        </p:nvPicPr>
        <p:blipFill>
          <a:blip r:embed="rId3">
            <a:extLst>
              <a:ext uri="{28A0092B-C50C-407E-A947-70E740481C1C}">
                <a14:useLocalDpi xmlns:a14="http://schemas.microsoft.com/office/drawing/2010/main" val="0"/>
              </a:ext>
            </a:extLst>
          </a:blip>
          <a:srcRect r="3264" b="3985"/>
          <a:stretch>
            <a:fillRect/>
          </a:stretch>
        </p:blipFill>
        <p:spPr>
          <a:xfrm>
            <a:off x="7037408" y="1331089"/>
            <a:ext cx="4956258" cy="4571189"/>
          </a:xfrm>
          <a:prstGeom prst="rect">
            <a:avLst/>
          </a:prstGeom>
        </p:spPr>
      </p:pic>
      <p:sp>
        <p:nvSpPr>
          <p:cNvPr id="8" name="TextBox 7">
            <a:extLst>
              <a:ext uri="{FF2B5EF4-FFF2-40B4-BE49-F238E27FC236}">
                <a16:creationId xmlns:a16="http://schemas.microsoft.com/office/drawing/2014/main" id="{E41720D9-30BA-1B8F-7D8C-2016BC1BB1C1}"/>
              </a:ext>
            </a:extLst>
          </p:cNvPr>
          <p:cNvSpPr txBox="1"/>
          <p:nvPr/>
        </p:nvSpPr>
        <p:spPr>
          <a:xfrm>
            <a:off x="625033" y="474562"/>
            <a:ext cx="6549935" cy="646331"/>
          </a:xfrm>
          <a:prstGeom prst="rect">
            <a:avLst/>
          </a:prstGeom>
          <a:noFill/>
        </p:spPr>
        <p:txBody>
          <a:bodyPr wrap="none" rtlCol="0">
            <a:spAutoFit/>
          </a:bodyPr>
          <a:lstStyle/>
          <a:p>
            <a:r>
              <a:rPr lang="en-US" sz="3600" b="1" dirty="0">
                <a:solidFill>
                  <a:srgbClr val="002060"/>
                </a:solidFill>
                <a:latin typeface="Rockwell" panose="02060603020205020403" pitchFamily="18" charset="0"/>
              </a:rPr>
              <a:t>Box Plot of Amount vs Fraud</a:t>
            </a:r>
            <a:endParaRPr lang="en-IN" sz="3600" b="1" dirty="0">
              <a:solidFill>
                <a:srgbClr val="002060"/>
              </a:solidFill>
              <a:latin typeface="Rockwell" panose="02060603020205020403" pitchFamily="18" charset="0"/>
            </a:endParaRPr>
          </a:p>
        </p:txBody>
      </p:sp>
      <p:sp>
        <p:nvSpPr>
          <p:cNvPr id="9" name="Rectangle 1">
            <a:extLst>
              <a:ext uri="{FF2B5EF4-FFF2-40B4-BE49-F238E27FC236}">
                <a16:creationId xmlns:a16="http://schemas.microsoft.com/office/drawing/2014/main" id="{1B0BF369-F26F-C0C5-DA9E-C4A40B65D0AA}"/>
              </a:ext>
            </a:extLst>
          </p:cNvPr>
          <p:cNvSpPr>
            <a:spLocks noChangeArrowheads="1"/>
          </p:cNvSpPr>
          <p:nvPr/>
        </p:nvSpPr>
        <p:spPr bwMode="auto">
          <a:xfrm>
            <a:off x="198334" y="1797567"/>
            <a:ext cx="654993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Rockwell" panose="02060603020205020403" pitchFamily="18" charset="0"/>
              </a:rPr>
              <a:t>  </a:t>
            </a:r>
            <a:r>
              <a:rPr kumimoji="0" lang="en-US" altLang="en-US" sz="2000" b="1" i="0" u="none" strike="noStrike" cap="none" normalizeH="0" baseline="0" dirty="0">
                <a:ln>
                  <a:noFill/>
                </a:ln>
                <a:solidFill>
                  <a:srgbClr val="002060"/>
                </a:solidFill>
                <a:effectLst/>
                <a:latin typeface="Rockwell" panose="02060603020205020403" pitchFamily="18" charset="0"/>
              </a:rPr>
              <a:t>The "Spending Habit" Contrast</a:t>
            </a:r>
            <a:r>
              <a:rPr kumimoji="0" lang="en-US" altLang="en-US" sz="2000" b="1" i="0" u="none" strike="noStrike" cap="none" normalizeH="0" baseline="0" dirty="0">
                <a:ln>
                  <a:noFill/>
                </a:ln>
                <a:solidFill>
                  <a:schemeClr val="tx1"/>
                </a:solidFill>
                <a:effectLst/>
                <a:latin typeface="Rockwell" panose="02060603020205020403" pitchFamily="18" charset="0"/>
              </a:rPr>
              <a:t>:</a:t>
            </a:r>
            <a:r>
              <a:rPr kumimoji="0" lang="en-US" altLang="en-US" sz="2000" b="0" i="0" u="none" strike="noStrike" cap="none" normalizeH="0" baseline="0" dirty="0">
                <a:ln>
                  <a:noFill/>
                </a:ln>
                <a:solidFill>
                  <a:schemeClr val="tx1"/>
                </a:solidFill>
                <a:effectLst/>
                <a:latin typeface="Rockwell" panose="02060603020205020403" pitchFamily="18" charset="0"/>
              </a:rPr>
              <a:t> Legitimate users stay within a small, predictable range. Fraudsters operate in a much higher, volatile financial bracket.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Rockwell" panose="02060603020205020403" pitchFamily="18" charset="0"/>
              </a:rPr>
              <a:t>  </a:t>
            </a:r>
            <a:r>
              <a:rPr kumimoji="0" lang="en-US" altLang="en-US" sz="2000" b="1" i="0" u="none" strike="noStrike" cap="none" normalizeH="0" baseline="0" dirty="0">
                <a:ln>
                  <a:noFill/>
                </a:ln>
                <a:solidFill>
                  <a:srgbClr val="002060"/>
                </a:solidFill>
                <a:effectLst/>
                <a:latin typeface="Rockwell" panose="02060603020205020403" pitchFamily="18" charset="0"/>
              </a:rPr>
              <a:t>Median Shift</a:t>
            </a:r>
            <a:r>
              <a:rPr kumimoji="0" lang="en-US" altLang="en-US" sz="2000" b="1" i="0" u="none" strike="noStrike" cap="none" normalizeH="0" baseline="0" dirty="0">
                <a:ln>
                  <a:noFill/>
                </a:ln>
                <a:solidFill>
                  <a:schemeClr val="tx1"/>
                </a:solidFill>
                <a:effectLst/>
                <a:latin typeface="Rockwell" panose="02060603020205020403" pitchFamily="18" charset="0"/>
              </a:rPr>
              <a:t>:</a:t>
            </a:r>
            <a:r>
              <a:rPr kumimoji="0" lang="en-US" altLang="en-US" sz="2000" b="0" i="0" u="none" strike="noStrike" cap="none" normalizeH="0" baseline="0" dirty="0">
                <a:ln>
                  <a:noFill/>
                </a:ln>
                <a:solidFill>
                  <a:schemeClr val="tx1"/>
                </a:solidFill>
                <a:effectLst/>
                <a:latin typeface="Rockwell" panose="02060603020205020403" pitchFamily="18" charset="0"/>
              </a:rPr>
              <a:t> The middle-point (Median) for fraud is significantly higher, creating a clear "Detection Zone" for the model.</a:t>
            </a:r>
            <a:endParaRPr lang="en-US" altLang="en-US" sz="2000" dirty="0">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Rockwell" panose="02060603020205020403"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Rockwell" panose="02060603020205020403" pitchFamily="18" charset="0"/>
              </a:rPr>
              <a:t>  </a:t>
            </a:r>
            <a:r>
              <a:rPr kumimoji="0" lang="en-US" altLang="en-US" sz="2000" b="1" i="0" u="none" strike="noStrike" cap="none" normalizeH="0" baseline="0" dirty="0">
                <a:ln>
                  <a:noFill/>
                </a:ln>
                <a:solidFill>
                  <a:srgbClr val="002060"/>
                </a:solidFill>
                <a:effectLst/>
                <a:latin typeface="Rockwell" panose="02060603020205020403" pitchFamily="18" charset="0"/>
              </a:rPr>
              <a:t>Scale of Impact:</a:t>
            </a:r>
            <a:r>
              <a:rPr kumimoji="0" lang="en-US" altLang="en-US" sz="2000" b="0" i="0" u="none" strike="noStrike" cap="none" normalizeH="0" baseline="0" dirty="0">
                <a:ln>
                  <a:noFill/>
                </a:ln>
                <a:solidFill>
                  <a:srgbClr val="002060"/>
                </a:solidFill>
                <a:effectLst/>
                <a:latin typeface="Rockwell" panose="02060603020205020403" pitchFamily="18" charset="0"/>
              </a:rPr>
              <a:t> </a:t>
            </a:r>
            <a:r>
              <a:rPr kumimoji="0" lang="en-US" altLang="en-US" sz="2000" b="0" i="0" u="none" strike="noStrike" cap="none" normalizeH="0" baseline="0" dirty="0">
                <a:ln>
                  <a:noFill/>
                </a:ln>
                <a:solidFill>
                  <a:schemeClr val="tx1"/>
                </a:solidFill>
                <a:effectLst/>
                <a:latin typeface="Rockwell" panose="02060603020205020403" pitchFamily="18" charset="0"/>
              </a:rPr>
              <a:t>Safe transactions appear flat because their values are negligible compared to the massive scale of individual fraud attempts.</a:t>
            </a:r>
          </a:p>
        </p:txBody>
      </p:sp>
      <p:pic>
        <p:nvPicPr>
          <p:cNvPr id="5123" name="Picture 3" descr="2+ Hundred Box Plot Graphic Icon ...">
            <a:extLst>
              <a:ext uri="{FF2B5EF4-FFF2-40B4-BE49-F238E27FC236}">
                <a16:creationId xmlns:a16="http://schemas.microsoft.com/office/drawing/2014/main" id="{659A1EA3-872D-8450-E628-90DACE689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875" y="369463"/>
            <a:ext cx="1047750" cy="85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6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1D7A9-3AA7-D843-E14C-E00E19DEB9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9F68F9-ACEA-32C6-A603-45E2AE5C29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3CF09E1D-A8D1-74F0-078A-508BDE226475}"/>
              </a:ext>
            </a:extLst>
          </p:cNvPr>
          <p:cNvSpPr txBox="1"/>
          <p:nvPr/>
        </p:nvSpPr>
        <p:spPr>
          <a:xfrm>
            <a:off x="365760" y="593276"/>
            <a:ext cx="4254759" cy="584775"/>
          </a:xfrm>
          <a:prstGeom prst="rect">
            <a:avLst/>
          </a:prstGeom>
          <a:noFill/>
        </p:spPr>
        <p:txBody>
          <a:bodyPr wrap="square" rtlCol="0">
            <a:spAutoFit/>
          </a:bodyPr>
          <a:lstStyle/>
          <a:p>
            <a:r>
              <a:rPr lang="en-US" sz="3200" dirty="0">
                <a:latin typeface="Rockwell" panose="02060603020205020403" pitchFamily="18" charset="0"/>
              </a:rPr>
              <a:t> </a:t>
            </a:r>
            <a:endParaRPr lang="en-IN" sz="3200" dirty="0">
              <a:latin typeface="Rockwell" panose="02060603020205020403" pitchFamily="18" charset="0"/>
            </a:endParaRPr>
          </a:p>
        </p:txBody>
      </p:sp>
      <p:sp>
        <p:nvSpPr>
          <p:cNvPr id="18" name="TextBox 9">
            <a:extLst>
              <a:ext uri="{FF2B5EF4-FFF2-40B4-BE49-F238E27FC236}">
                <a16:creationId xmlns:a16="http://schemas.microsoft.com/office/drawing/2014/main" id="{2AA1BE42-6787-94EE-A52D-139B206E92DD}"/>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2" name="Image 0" descr="preencoded.png">
            <a:extLst>
              <a:ext uri="{FF2B5EF4-FFF2-40B4-BE49-F238E27FC236}">
                <a16:creationId xmlns:a16="http://schemas.microsoft.com/office/drawing/2014/main" id="{9BABC800-1B48-8B13-DEFC-63BA1EB2C994}"/>
              </a:ext>
            </a:extLst>
          </p:cNvPr>
          <p:cNvPicPr>
            <a:picLocks noChangeAspect="1"/>
          </p:cNvPicPr>
          <p:nvPr/>
        </p:nvPicPr>
        <p:blipFill>
          <a:blip r:embed="rId3">
            <a:duotone>
              <a:prstClr val="black"/>
              <a:schemeClr val="accent5">
                <a:tint val="45000"/>
                <a:satMod val="400000"/>
              </a:schemeClr>
            </a:duotone>
          </a:blip>
          <a:stretch>
            <a:fillRect/>
          </a:stretch>
        </p:blipFill>
        <p:spPr>
          <a:xfrm>
            <a:off x="69509" y="2502932"/>
            <a:ext cx="3772510" cy="957501"/>
          </a:xfrm>
          <a:prstGeom prst="rect">
            <a:avLst/>
          </a:prstGeom>
        </p:spPr>
      </p:pic>
      <p:sp>
        <p:nvSpPr>
          <p:cNvPr id="10" name="TextBox 9">
            <a:extLst>
              <a:ext uri="{FF2B5EF4-FFF2-40B4-BE49-F238E27FC236}">
                <a16:creationId xmlns:a16="http://schemas.microsoft.com/office/drawing/2014/main" id="{3E52E654-4092-253D-85AB-341471670079}"/>
              </a:ext>
            </a:extLst>
          </p:cNvPr>
          <p:cNvSpPr txBox="1"/>
          <p:nvPr/>
        </p:nvSpPr>
        <p:spPr>
          <a:xfrm>
            <a:off x="256674" y="382077"/>
            <a:ext cx="6096000" cy="1458413"/>
          </a:xfrm>
          <a:prstGeom prst="rect">
            <a:avLst/>
          </a:prstGeom>
          <a:noFill/>
        </p:spPr>
        <p:txBody>
          <a:bodyPr wrap="square">
            <a:spAutoFit/>
          </a:bodyPr>
          <a:lstStyle/>
          <a:p>
            <a:pPr>
              <a:lnSpc>
                <a:spcPts val="5500"/>
              </a:lnSpc>
            </a:pPr>
            <a:r>
              <a:rPr lang="en-US" sz="4400" b="1" dirty="0">
                <a:solidFill>
                  <a:srgbClr val="1C1A55"/>
                </a:solidFill>
                <a:latin typeface="Rockwell" panose="02060603020205020403" pitchFamily="18" charset="0"/>
                <a:ea typeface="Source Serif 4 Semi Bold" pitchFamily="34" charset="-122"/>
                <a:cs typeface="Source Serif 4 Semi Bold" pitchFamily="34" charset="-120"/>
              </a:rPr>
              <a:t>Feature Engineering</a:t>
            </a:r>
          </a:p>
          <a:p>
            <a:pPr>
              <a:lnSpc>
                <a:spcPts val="5500"/>
              </a:lnSpc>
            </a:pPr>
            <a:endParaRPr lang="en-US" sz="4400" b="1" dirty="0">
              <a:solidFill>
                <a:srgbClr val="1C1A55"/>
              </a:solidFill>
              <a:latin typeface="Rockwell" panose="02060603020205020403" pitchFamily="18" charset="0"/>
            </a:endParaRPr>
          </a:p>
        </p:txBody>
      </p:sp>
      <p:pic>
        <p:nvPicPr>
          <p:cNvPr id="12" name="Image 1" descr="preencoded.png">
            <a:extLst>
              <a:ext uri="{FF2B5EF4-FFF2-40B4-BE49-F238E27FC236}">
                <a16:creationId xmlns:a16="http://schemas.microsoft.com/office/drawing/2014/main" id="{87BF12FF-312E-F313-829C-326D4F9F634B}"/>
              </a:ext>
            </a:extLst>
          </p:cNvPr>
          <p:cNvPicPr>
            <a:picLocks noChangeAspect="1"/>
          </p:cNvPicPr>
          <p:nvPr/>
        </p:nvPicPr>
        <p:blipFill>
          <a:blip r:embed="rId4">
            <a:duotone>
              <a:prstClr val="black"/>
              <a:schemeClr val="accent5">
                <a:tint val="45000"/>
                <a:satMod val="400000"/>
              </a:schemeClr>
            </a:duotone>
          </a:blip>
          <a:stretch>
            <a:fillRect/>
          </a:stretch>
        </p:blipFill>
        <p:spPr>
          <a:xfrm>
            <a:off x="3968406" y="2502931"/>
            <a:ext cx="3538012" cy="957501"/>
          </a:xfrm>
          <a:prstGeom prst="rect">
            <a:avLst/>
          </a:prstGeom>
        </p:spPr>
      </p:pic>
      <p:pic>
        <p:nvPicPr>
          <p:cNvPr id="13" name="Image 2" descr="preencoded.png">
            <a:extLst>
              <a:ext uri="{FF2B5EF4-FFF2-40B4-BE49-F238E27FC236}">
                <a16:creationId xmlns:a16="http://schemas.microsoft.com/office/drawing/2014/main" id="{7E5BA5B2-2EE7-2B0D-99C5-2BF6BEB67970}"/>
              </a:ext>
            </a:extLst>
          </p:cNvPr>
          <p:cNvPicPr>
            <a:picLocks noChangeAspect="1"/>
          </p:cNvPicPr>
          <p:nvPr/>
        </p:nvPicPr>
        <p:blipFill>
          <a:blip r:embed="rId5">
            <a:duotone>
              <a:prstClr val="black"/>
              <a:schemeClr val="accent5">
                <a:tint val="45000"/>
                <a:satMod val="400000"/>
              </a:schemeClr>
            </a:duotone>
          </a:blip>
          <a:stretch>
            <a:fillRect/>
          </a:stretch>
        </p:blipFill>
        <p:spPr>
          <a:xfrm>
            <a:off x="7632805" y="2494725"/>
            <a:ext cx="3965637" cy="957501"/>
          </a:xfrm>
          <a:prstGeom prst="rect">
            <a:avLst/>
          </a:prstGeom>
        </p:spPr>
      </p:pic>
      <p:sp>
        <p:nvSpPr>
          <p:cNvPr id="15" name="TextBox 14">
            <a:extLst>
              <a:ext uri="{FF2B5EF4-FFF2-40B4-BE49-F238E27FC236}">
                <a16:creationId xmlns:a16="http://schemas.microsoft.com/office/drawing/2014/main" id="{E27706EB-0960-D2DA-A886-C03A857DF211}"/>
              </a:ext>
            </a:extLst>
          </p:cNvPr>
          <p:cNvSpPr txBox="1"/>
          <p:nvPr/>
        </p:nvSpPr>
        <p:spPr>
          <a:xfrm>
            <a:off x="256674" y="3584210"/>
            <a:ext cx="3368842" cy="427489"/>
          </a:xfrm>
          <a:prstGeom prst="rect">
            <a:avLst/>
          </a:prstGeom>
          <a:noFill/>
        </p:spPr>
        <p:txBody>
          <a:bodyPr wrap="square">
            <a:spAutoFit/>
          </a:bodyPr>
          <a:lstStyle/>
          <a:p>
            <a:pPr marL="0" indent="0" algn="l">
              <a:lnSpc>
                <a:spcPts val="2750"/>
              </a:lnSpc>
              <a:buNone/>
            </a:pPr>
            <a:r>
              <a:rPr lang="en-US" sz="2200" dirty="0">
                <a:solidFill>
                  <a:srgbClr val="272525"/>
                </a:solidFill>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a typeface="Source Serif 4 Semi Bold" pitchFamily="34" charset="-122"/>
                <a:cs typeface="Source Serif 4 Semi Bold" pitchFamily="34" charset="-120"/>
              </a:rPr>
              <a:t>Balance</a:t>
            </a:r>
            <a:r>
              <a:rPr lang="en-US" sz="1800" dirty="0">
                <a:solidFill>
                  <a:srgbClr val="272525"/>
                </a:solidFill>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a typeface="Source Serif 4 Semi Bold" pitchFamily="34" charset="-122"/>
                <a:cs typeface="Source Serif 4 Semi Bold" pitchFamily="34" charset="-120"/>
              </a:rPr>
              <a:t> </a:t>
            </a:r>
            <a:r>
              <a:rPr lang="en-US" sz="2200" dirty="0">
                <a:solidFill>
                  <a:srgbClr val="272525"/>
                </a:solidFill>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a typeface="Source Serif 4 Semi Bold" pitchFamily="34" charset="-122"/>
                <a:cs typeface="Source Serif 4 Semi Bold" pitchFamily="34" charset="-120"/>
              </a:rPr>
              <a:t>Differences</a:t>
            </a:r>
            <a:endParaRPr lang="en-US" sz="2200" dirty="0">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ndParaRPr>
          </a:p>
        </p:txBody>
      </p:sp>
      <p:sp>
        <p:nvSpPr>
          <p:cNvPr id="20" name="TextBox 19">
            <a:extLst>
              <a:ext uri="{FF2B5EF4-FFF2-40B4-BE49-F238E27FC236}">
                <a16:creationId xmlns:a16="http://schemas.microsoft.com/office/drawing/2014/main" id="{31ABFC27-2EC1-91D0-07EB-B55A254D1C33}"/>
              </a:ext>
            </a:extLst>
          </p:cNvPr>
          <p:cNvSpPr txBox="1"/>
          <p:nvPr/>
        </p:nvSpPr>
        <p:spPr>
          <a:xfrm>
            <a:off x="4055961" y="3580812"/>
            <a:ext cx="1427288" cy="430887"/>
          </a:xfrm>
          <a:prstGeom prst="rect">
            <a:avLst/>
          </a:prstGeom>
          <a:noFill/>
        </p:spPr>
        <p:txBody>
          <a:bodyPr wrap="square">
            <a:spAutoFit/>
          </a:bodyPr>
          <a:lstStyle/>
          <a:p>
            <a:r>
              <a:rPr lang="en-US" sz="2200" dirty="0">
                <a:solidFill>
                  <a:srgbClr val="272525"/>
                </a:solidFill>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a typeface="Source Serif 4 Semi Bold" pitchFamily="34" charset="-122"/>
                <a:cs typeface="Source Serif 4 Semi Bold" pitchFamily="34" charset="-120"/>
              </a:rPr>
              <a:t>Encoding</a:t>
            </a:r>
            <a:endParaRPr lang="en-IN" sz="2200" dirty="0">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ndParaRPr>
          </a:p>
        </p:txBody>
      </p:sp>
      <p:sp>
        <p:nvSpPr>
          <p:cNvPr id="22" name="TextBox 21">
            <a:extLst>
              <a:ext uri="{FF2B5EF4-FFF2-40B4-BE49-F238E27FC236}">
                <a16:creationId xmlns:a16="http://schemas.microsoft.com/office/drawing/2014/main" id="{201ECCC6-D6EB-A411-7467-B31BC90F5103}"/>
              </a:ext>
            </a:extLst>
          </p:cNvPr>
          <p:cNvSpPr txBox="1"/>
          <p:nvPr/>
        </p:nvSpPr>
        <p:spPr>
          <a:xfrm>
            <a:off x="7866553" y="3577734"/>
            <a:ext cx="1399865" cy="433965"/>
          </a:xfrm>
          <a:prstGeom prst="rect">
            <a:avLst/>
          </a:prstGeom>
          <a:noFill/>
        </p:spPr>
        <p:txBody>
          <a:bodyPr wrap="square">
            <a:spAutoFit/>
          </a:bodyPr>
          <a:lstStyle/>
          <a:p>
            <a:pPr marL="0" indent="0" algn="l">
              <a:lnSpc>
                <a:spcPts val="2750"/>
              </a:lnSpc>
              <a:buNone/>
            </a:pPr>
            <a:r>
              <a:rPr lang="en-US" sz="2200" dirty="0">
                <a:solidFill>
                  <a:srgbClr val="272525"/>
                </a:solidFill>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a typeface="Source Serif 4 Semi Bold" pitchFamily="34" charset="-122"/>
                <a:cs typeface="Source Serif 4 Semi Bold" pitchFamily="34" charset="-120"/>
              </a:rPr>
              <a:t>Scaling</a:t>
            </a:r>
            <a:endParaRPr lang="en-US" sz="2200" dirty="0">
              <a:effectLst>
                <a:glow rad="139700">
                  <a:schemeClr val="accent5">
                    <a:satMod val="175000"/>
                    <a:alpha val="40000"/>
                  </a:schemeClr>
                </a:glow>
                <a:reflection blurRad="6350" stA="60000" endA="900" endPos="58000" dir="5400000" sy="-100000" algn="bl" rotWithShape="0"/>
              </a:effectLst>
              <a:latin typeface="Rockwell" panose="02060603020205020403" pitchFamily="18" charset="0"/>
            </a:endParaRPr>
          </a:p>
        </p:txBody>
      </p:sp>
      <p:sp>
        <p:nvSpPr>
          <p:cNvPr id="24" name="TextBox 23">
            <a:extLst>
              <a:ext uri="{FF2B5EF4-FFF2-40B4-BE49-F238E27FC236}">
                <a16:creationId xmlns:a16="http://schemas.microsoft.com/office/drawing/2014/main" id="{09243356-2823-F6D3-91E3-CA576C6AF19E}"/>
              </a:ext>
            </a:extLst>
          </p:cNvPr>
          <p:cNvSpPr txBox="1"/>
          <p:nvPr/>
        </p:nvSpPr>
        <p:spPr>
          <a:xfrm>
            <a:off x="192965" y="4283153"/>
            <a:ext cx="3649054" cy="1204240"/>
          </a:xfrm>
          <a:prstGeom prst="rect">
            <a:avLst/>
          </a:prstGeom>
          <a:noFill/>
        </p:spPr>
        <p:txBody>
          <a:bodyPr wrap="square">
            <a:spAutoFit/>
          </a:bodyPr>
          <a:lstStyle/>
          <a:p>
            <a:pPr marL="0" indent="0" algn="l">
              <a:lnSpc>
                <a:spcPts val="3000"/>
              </a:lnSpc>
              <a:buNone/>
            </a:pPr>
            <a:r>
              <a:rPr lang="en-US" dirty="0">
                <a:latin typeface="Rockwell" panose="02060603020205020403" pitchFamily="18" charset="0"/>
                <a:ea typeface="Source Sans 3" pitchFamily="34" charset="-122"/>
                <a:cs typeface="Source Sans 3" pitchFamily="34" charset="-120"/>
              </a:rPr>
              <a:t>Created features comparing old vs new balances for origin and destination accounts</a:t>
            </a:r>
            <a:endParaRPr lang="en-US" dirty="0">
              <a:latin typeface="Rockwell" panose="02060603020205020403" pitchFamily="18" charset="0"/>
            </a:endParaRPr>
          </a:p>
        </p:txBody>
      </p:sp>
      <p:sp>
        <p:nvSpPr>
          <p:cNvPr id="26" name="TextBox 25">
            <a:extLst>
              <a:ext uri="{FF2B5EF4-FFF2-40B4-BE49-F238E27FC236}">
                <a16:creationId xmlns:a16="http://schemas.microsoft.com/office/drawing/2014/main" id="{8DB7249C-2EC5-FDBE-52D8-A2130AF8B7ED}"/>
              </a:ext>
            </a:extLst>
          </p:cNvPr>
          <p:cNvSpPr txBox="1"/>
          <p:nvPr/>
        </p:nvSpPr>
        <p:spPr>
          <a:xfrm>
            <a:off x="3968406" y="4358474"/>
            <a:ext cx="3772510" cy="1216039"/>
          </a:xfrm>
          <a:prstGeom prst="rect">
            <a:avLst/>
          </a:prstGeom>
          <a:noFill/>
        </p:spPr>
        <p:txBody>
          <a:bodyPr wrap="square">
            <a:spAutoFit/>
          </a:bodyPr>
          <a:lstStyle/>
          <a:p>
            <a:pPr marL="0" indent="0" algn="l">
              <a:lnSpc>
                <a:spcPts val="3000"/>
              </a:lnSpc>
              <a:buNone/>
            </a:pPr>
            <a:r>
              <a:rPr lang="en-US" dirty="0">
                <a:solidFill>
                  <a:srgbClr val="272525"/>
                </a:solidFill>
                <a:latin typeface="Rockwell" panose="02060603020205020403" pitchFamily="18" charset="0"/>
                <a:ea typeface="Source Sans 3" pitchFamily="34" charset="-122"/>
                <a:cs typeface="Source Sans 3" pitchFamily="34" charset="-120"/>
              </a:rPr>
              <a:t>Categorical variables transformed for model compatibility</a:t>
            </a:r>
            <a:endParaRPr lang="en-US" dirty="0">
              <a:latin typeface="Rockwell" panose="02060603020205020403" pitchFamily="18" charset="0"/>
            </a:endParaRPr>
          </a:p>
        </p:txBody>
      </p:sp>
      <p:sp>
        <p:nvSpPr>
          <p:cNvPr id="28" name="TextBox 27">
            <a:extLst>
              <a:ext uri="{FF2B5EF4-FFF2-40B4-BE49-F238E27FC236}">
                <a16:creationId xmlns:a16="http://schemas.microsoft.com/office/drawing/2014/main" id="{52907BD8-C8DC-CF17-B633-74B69AB81700}"/>
              </a:ext>
            </a:extLst>
          </p:cNvPr>
          <p:cNvSpPr txBox="1"/>
          <p:nvPr/>
        </p:nvSpPr>
        <p:spPr>
          <a:xfrm>
            <a:off x="7632805" y="4364310"/>
            <a:ext cx="3649054" cy="819520"/>
          </a:xfrm>
          <a:prstGeom prst="rect">
            <a:avLst/>
          </a:prstGeom>
          <a:noFill/>
        </p:spPr>
        <p:txBody>
          <a:bodyPr wrap="square">
            <a:spAutoFit/>
          </a:bodyPr>
          <a:lstStyle/>
          <a:p>
            <a:pPr marL="0" indent="0" algn="l">
              <a:lnSpc>
                <a:spcPts val="3000"/>
              </a:lnSpc>
              <a:buNone/>
            </a:pPr>
            <a:r>
              <a:rPr lang="en-US" dirty="0">
                <a:solidFill>
                  <a:srgbClr val="272525"/>
                </a:solidFill>
                <a:latin typeface="Rockwell" panose="02060603020205020403" pitchFamily="18" charset="0"/>
                <a:ea typeface="Source Sans 3" pitchFamily="34" charset="-122"/>
                <a:cs typeface="Source Sans 3" pitchFamily="34" charset="-120"/>
              </a:rPr>
              <a:t>Numerical variables normalized using </a:t>
            </a:r>
            <a:r>
              <a:rPr lang="en-US" dirty="0" err="1">
                <a:solidFill>
                  <a:srgbClr val="272525"/>
                </a:solidFill>
                <a:latin typeface="Rockwell" panose="02060603020205020403" pitchFamily="18" charset="0"/>
                <a:ea typeface="Source Sans 3" pitchFamily="34" charset="-122"/>
                <a:cs typeface="Source Sans 3" pitchFamily="34" charset="-120"/>
              </a:rPr>
              <a:t>OneHotEncoder</a:t>
            </a:r>
            <a:endParaRPr lang="en-US" dirty="0">
              <a:latin typeface="Rockwell" panose="02060603020205020403" pitchFamily="18" charset="0"/>
            </a:endParaRPr>
          </a:p>
        </p:txBody>
      </p:sp>
      <p:pic>
        <p:nvPicPr>
          <p:cNvPr id="29" name="Picture 2" descr="Data processing - Free seo and web icons">
            <a:extLst>
              <a:ext uri="{FF2B5EF4-FFF2-40B4-BE49-F238E27FC236}">
                <a16:creationId xmlns:a16="http://schemas.microsoft.com/office/drawing/2014/main" id="{1281ED72-05DD-73A5-D85C-C04B82A88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1718" y="455030"/>
            <a:ext cx="880084" cy="82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730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A3C3-3A33-7775-9945-A614C4A876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B04E45-B420-76D7-0C02-2E46E9D62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B73DDCB6-17AE-D29D-9C6F-09A413234805}"/>
              </a:ext>
            </a:extLst>
          </p:cNvPr>
          <p:cNvSpPr txBox="1"/>
          <p:nvPr/>
        </p:nvSpPr>
        <p:spPr>
          <a:xfrm>
            <a:off x="269240" y="199426"/>
            <a:ext cx="5826760" cy="707886"/>
          </a:xfrm>
          <a:prstGeom prst="rect">
            <a:avLst/>
          </a:prstGeom>
          <a:noFill/>
        </p:spPr>
        <p:txBody>
          <a:bodyPr wrap="square" rtlCol="0">
            <a:spAutoFit/>
          </a:bodyPr>
          <a:lstStyle/>
          <a:p>
            <a:r>
              <a:rPr lang="en-US" sz="4000" b="1" dirty="0">
                <a:solidFill>
                  <a:srgbClr val="1C1A55"/>
                </a:solidFill>
                <a:latin typeface="Rockwell" panose="02060603020205020403" pitchFamily="18" charset="0"/>
              </a:rPr>
              <a:t>MODEL SELECTION</a:t>
            </a:r>
            <a:endParaRPr lang="en-IN" sz="4000" b="1" dirty="0">
              <a:solidFill>
                <a:srgbClr val="1C1A55"/>
              </a:solidFill>
              <a:latin typeface="Rockwell" panose="02060603020205020403" pitchFamily="18" charset="0"/>
            </a:endParaRPr>
          </a:p>
        </p:txBody>
      </p:sp>
      <p:sp>
        <p:nvSpPr>
          <p:cNvPr id="18" name="TextBox 9">
            <a:extLst>
              <a:ext uri="{FF2B5EF4-FFF2-40B4-BE49-F238E27FC236}">
                <a16:creationId xmlns:a16="http://schemas.microsoft.com/office/drawing/2014/main" id="{412379E1-240F-347F-655E-7B8926BB3BC8}"/>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sp>
        <p:nvSpPr>
          <p:cNvPr id="2" name="Shape 1">
            <a:extLst>
              <a:ext uri="{FF2B5EF4-FFF2-40B4-BE49-F238E27FC236}">
                <a16:creationId xmlns:a16="http://schemas.microsoft.com/office/drawing/2014/main" id="{0119B6D9-B9F9-55A6-3E8A-13F09E36F8AA}"/>
              </a:ext>
            </a:extLst>
          </p:cNvPr>
          <p:cNvSpPr/>
          <p:nvPr/>
        </p:nvSpPr>
        <p:spPr>
          <a:xfrm>
            <a:off x="582468" y="1552455"/>
            <a:ext cx="4610018" cy="2058233"/>
          </a:xfrm>
          <a:prstGeom prst="roundRect">
            <a:avLst>
              <a:gd name="adj" fmla="val 3706"/>
            </a:avLst>
          </a:prstGeom>
          <a:solidFill>
            <a:schemeClr val="accent5">
              <a:lumMod val="40000"/>
              <a:lumOff val="60000"/>
            </a:schemeClr>
          </a:solidFill>
          <a:ln w="7620">
            <a:solidFill>
              <a:srgbClr val="D6BADD"/>
            </a:solidFill>
            <a:prstDash val="solid"/>
          </a:ln>
        </p:spPr>
        <p:txBody>
          <a:bodyPr/>
          <a:lstStyle/>
          <a:p>
            <a:endParaRPr lang="en-IN" dirty="0"/>
          </a:p>
        </p:txBody>
      </p:sp>
      <p:sp>
        <p:nvSpPr>
          <p:cNvPr id="6" name="Shape 1">
            <a:extLst>
              <a:ext uri="{FF2B5EF4-FFF2-40B4-BE49-F238E27FC236}">
                <a16:creationId xmlns:a16="http://schemas.microsoft.com/office/drawing/2014/main" id="{6A627AE7-008A-CAEC-FD54-743145B391CC}"/>
              </a:ext>
            </a:extLst>
          </p:cNvPr>
          <p:cNvSpPr/>
          <p:nvPr/>
        </p:nvSpPr>
        <p:spPr>
          <a:xfrm>
            <a:off x="3772923" y="4190267"/>
            <a:ext cx="4595143" cy="2058233"/>
          </a:xfrm>
          <a:prstGeom prst="roundRect">
            <a:avLst>
              <a:gd name="adj" fmla="val 3706"/>
            </a:avLst>
          </a:prstGeom>
          <a:solidFill>
            <a:schemeClr val="accent5">
              <a:lumMod val="40000"/>
              <a:lumOff val="60000"/>
            </a:schemeClr>
          </a:solidFill>
          <a:ln w="7620">
            <a:solidFill>
              <a:srgbClr val="D6BADD"/>
            </a:solidFill>
            <a:prstDash val="solid"/>
          </a:ln>
        </p:spPr>
        <p:txBody>
          <a:bodyPr/>
          <a:lstStyle/>
          <a:p>
            <a:endParaRPr lang="en-IN"/>
          </a:p>
        </p:txBody>
      </p:sp>
      <p:sp>
        <p:nvSpPr>
          <p:cNvPr id="7" name="Shape 1">
            <a:extLst>
              <a:ext uri="{FF2B5EF4-FFF2-40B4-BE49-F238E27FC236}">
                <a16:creationId xmlns:a16="http://schemas.microsoft.com/office/drawing/2014/main" id="{0FC67EB6-169D-BAA4-70A2-473ADC4A91A6}"/>
              </a:ext>
            </a:extLst>
          </p:cNvPr>
          <p:cNvSpPr/>
          <p:nvPr/>
        </p:nvSpPr>
        <p:spPr>
          <a:xfrm>
            <a:off x="6490660" y="1577476"/>
            <a:ext cx="4610018" cy="2058233"/>
          </a:xfrm>
          <a:prstGeom prst="roundRect">
            <a:avLst>
              <a:gd name="adj" fmla="val 3706"/>
            </a:avLst>
          </a:prstGeom>
          <a:solidFill>
            <a:schemeClr val="accent5">
              <a:lumMod val="40000"/>
              <a:lumOff val="60000"/>
            </a:schemeClr>
          </a:solidFill>
          <a:ln w="7620">
            <a:solidFill>
              <a:srgbClr val="D6BADD"/>
            </a:solidFill>
            <a:prstDash val="solid"/>
          </a:ln>
        </p:spPr>
        <p:txBody>
          <a:bodyPr/>
          <a:lstStyle/>
          <a:p>
            <a:endParaRPr lang="en-IN"/>
          </a:p>
        </p:txBody>
      </p:sp>
      <p:sp>
        <p:nvSpPr>
          <p:cNvPr id="8" name="Shape 2">
            <a:extLst>
              <a:ext uri="{FF2B5EF4-FFF2-40B4-BE49-F238E27FC236}">
                <a16:creationId xmlns:a16="http://schemas.microsoft.com/office/drawing/2014/main" id="{2B455CE8-18E3-2BAB-DBEB-8BD395C21711}"/>
              </a:ext>
            </a:extLst>
          </p:cNvPr>
          <p:cNvSpPr/>
          <p:nvPr/>
        </p:nvSpPr>
        <p:spPr>
          <a:xfrm>
            <a:off x="674599" y="1681546"/>
            <a:ext cx="614680" cy="575137"/>
          </a:xfrm>
          <a:prstGeom prst="roundRect">
            <a:avLst>
              <a:gd name="adj" fmla="val 12732932"/>
            </a:avLst>
          </a:prstGeom>
          <a:solidFill>
            <a:schemeClr val="accent1">
              <a:lumMod val="75000"/>
            </a:schemeClr>
          </a:solidFill>
          <a:ln/>
        </p:spPr>
        <p:txBody>
          <a:bodyPr/>
          <a:lstStyle/>
          <a:p>
            <a:endParaRPr lang="en-IN"/>
          </a:p>
        </p:txBody>
      </p:sp>
      <p:pic>
        <p:nvPicPr>
          <p:cNvPr id="9" name="Image 0" descr="preencoded.png">
            <a:extLst>
              <a:ext uri="{FF2B5EF4-FFF2-40B4-BE49-F238E27FC236}">
                <a16:creationId xmlns:a16="http://schemas.microsoft.com/office/drawing/2014/main" id="{8C6D33A8-4E05-C4D2-0836-4B8A5F2AC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371" y="1807546"/>
            <a:ext cx="323136" cy="323136"/>
          </a:xfrm>
          <a:prstGeom prst="rect">
            <a:avLst/>
          </a:prstGeom>
        </p:spPr>
      </p:pic>
      <p:sp>
        <p:nvSpPr>
          <p:cNvPr id="12" name="TextBox 11">
            <a:extLst>
              <a:ext uri="{FF2B5EF4-FFF2-40B4-BE49-F238E27FC236}">
                <a16:creationId xmlns:a16="http://schemas.microsoft.com/office/drawing/2014/main" id="{A6065CBF-6F23-9593-EB82-7A73E81B25D7}"/>
              </a:ext>
            </a:extLst>
          </p:cNvPr>
          <p:cNvSpPr txBox="1"/>
          <p:nvPr/>
        </p:nvSpPr>
        <p:spPr>
          <a:xfrm>
            <a:off x="1624466" y="1769059"/>
            <a:ext cx="2267095" cy="461665"/>
          </a:xfrm>
          <a:prstGeom prst="rect">
            <a:avLst/>
          </a:prstGeom>
          <a:noFill/>
        </p:spPr>
        <p:txBody>
          <a:bodyPr wrap="none" rtlCol="0">
            <a:spAutoFit/>
          </a:bodyPr>
          <a:lstStyle/>
          <a:p>
            <a:r>
              <a:rPr lang="en-US" sz="2400" dirty="0">
                <a:solidFill>
                  <a:srgbClr val="1C1A55"/>
                </a:solidFill>
                <a:effectLst>
                  <a:glow rad="139700">
                    <a:schemeClr val="accent5">
                      <a:satMod val="175000"/>
                      <a:alpha val="40000"/>
                    </a:schemeClr>
                  </a:glow>
                </a:effectLst>
                <a:latin typeface="Rockwell" panose="02060603020205020403" pitchFamily="18" charset="0"/>
              </a:rPr>
              <a:t>Random Forest</a:t>
            </a:r>
            <a:endParaRPr lang="en-IN" sz="2400" dirty="0">
              <a:solidFill>
                <a:srgbClr val="1C1A55"/>
              </a:solidFill>
              <a:effectLst>
                <a:glow rad="139700">
                  <a:schemeClr val="accent5">
                    <a:satMod val="175000"/>
                    <a:alpha val="40000"/>
                  </a:schemeClr>
                </a:glow>
              </a:effectLst>
              <a:latin typeface="Rockwell" panose="02060603020205020403" pitchFamily="18" charset="0"/>
            </a:endParaRPr>
          </a:p>
        </p:txBody>
      </p:sp>
      <p:sp>
        <p:nvSpPr>
          <p:cNvPr id="13" name="TextBox 12">
            <a:extLst>
              <a:ext uri="{FF2B5EF4-FFF2-40B4-BE49-F238E27FC236}">
                <a16:creationId xmlns:a16="http://schemas.microsoft.com/office/drawing/2014/main" id="{DA0E88A5-D771-2DBA-7C6E-C0B695A37FE7}"/>
              </a:ext>
            </a:extLst>
          </p:cNvPr>
          <p:cNvSpPr txBox="1"/>
          <p:nvPr/>
        </p:nvSpPr>
        <p:spPr>
          <a:xfrm>
            <a:off x="6593946" y="2399473"/>
            <a:ext cx="4403445" cy="1200329"/>
          </a:xfrm>
          <a:prstGeom prst="rect">
            <a:avLst/>
          </a:prstGeom>
          <a:noFill/>
        </p:spPr>
        <p:txBody>
          <a:bodyPr wrap="square" rtlCol="0">
            <a:spAutoFit/>
          </a:bodyPr>
          <a:lstStyle/>
          <a:p>
            <a:r>
              <a:rPr lang="en-US" dirty="0">
                <a:latin typeface="Rockwell" panose="02060603020205020403" pitchFamily="18" charset="0"/>
              </a:rPr>
              <a:t>Logistic regression is used for binary classification. It models predictors to estimate the probability of an outcome.</a:t>
            </a:r>
          </a:p>
          <a:p>
            <a:endParaRPr lang="en-IN" dirty="0">
              <a:latin typeface="Rockwell" panose="02060603020205020403" pitchFamily="18" charset="0"/>
            </a:endParaRPr>
          </a:p>
        </p:txBody>
      </p:sp>
      <p:sp>
        <p:nvSpPr>
          <p:cNvPr id="14" name="TextBox 13">
            <a:extLst>
              <a:ext uri="{FF2B5EF4-FFF2-40B4-BE49-F238E27FC236}">
                <a16:creationId xmlns:a16="http://schemas.microsoft.com/office/drawing/2014/main" id="{80C16A1A-748B-D673-28C8-334325DA3DD3}"/>
              </a:ext>
            </a:extLst>
          </p:cNvPr>
          <p:cNvSpPr txBox="1"/>
          <p:nvPr/>
        </p:nvSpPr>
        <p:spPr>
          <a:xfrm>
            <a:off x="705699" y="2393037"/>
            <a:ext cx="4247301" cy="1200329"/>
          </a:xfrm>
          <a:prstGeom prst="rect">
            <a:avLst/>
          </a:prstGeom>
          <a:noFill/>
        </p:spPr>
        <p:txBody>
          <a:bodyPr wrap="square" rtlCol="0">
            <a:spAutoFit/>
          </a:bodyPr>
          <a:lstStyle/>
          <a:p>
            <a:r>
              <a:rPr lang="en-US" dirty="0">
                <a:latin typeface="Rockwell" panose="02060603020205020403" pitchFamily="18" charset="0"/>
              </a:rPr>
              <a:t>Random Forest: Random Forest is a robust supervised algorithm suitable for both regression and classification tasks.</a:t>
            </a:r>
            <a:endParaRPr lang="en-IN" dirty="0"/>
          </a:p>
        </p:txBody>
      </p:sp>
      <p:sp>
        <p:nvSpPr>
          <p:cNvPr id="17" name="Shape 10">
            <a:extLst>
              <a:ext uri="{FF2B5EF4-FFF2-40B4-BE49-F238E27FC236}">
                <a16:creationId xmlns:a16="http://schemas.microsoft.com/office/drawing/2014/main" id="{6012AAE2-065F-1B5D-E085-6336B90EBA1B}"/>
              </a:ext>
            </a:extLst>
          </p:cNvPr>
          <p:cNvSpPr/>
          <p:nvPr/>
        </p:nvSpPr>
        <p:spPr>
          <a:xfrm>
            <a:off x="6551599" y="1700023"/>
            <a:ext cx="614680" cy="549179"/>
          </a:xfrm>
          <a:prstGeom prst="roundRect">
            <a:avLst>
              <a:gd name="adj" fmla="val 12732932"/>
            </a:avLst>
          </a:prstGeom>
          <a:solidFill>
            <a:schemeClr val="accent1">
              <a:lumMod val="75000"/>
            </a:schemeClr>
          </a:solidFill>
          <a:ln/>
        </p:spPr>
        <p:txBody>
          <a:bodyPr/>
          <a:lstStyle/>
          <a:p>
            <a:endParaRPr lang="en-IN" dirty="0"/>
          </a:p>
        </p:txBody>
      </p:sp>
      <p:sp>
        <p:nvSpPr>
          <p:cNvPr id="19" name="Shape 10">
            <a:extLst>
              <a:ext uri="{FF2B5EF4-FFF2-40B4-BE49-F238E27FC236}">
                <a16:creationId xmlns:a16="http://schemas.microsoft.com/office/drawing/2014/main" id="{09A1A4D6-79BE-98B6-2C48-986090A91FDA}"/>
              </a:ext>
            </a:extLst>
          </p:cNvPr>
          <p:cNvSpPr/>
          <p:nvPr/>
        </p:nvSpPr>
        <p:spPr>
          <a:xfrm>
            <a:off x="3891561" y="4255831"/>
            <a:ext cx="614680" cy="549179"/>
          </a:xfrm>
          <a:prstGeom prst="roundRect">
            <a:avLst>
              <a:gd name="adj" fmla="val 12732932"/>
            </a:avLst>
          </a:prstGeom>
          <a:solidFill>
            <a:schemeClr val="accent1">
              <a:lumMod val="75000"/>
            </a:schemeClr>
          </a:solidFill>
          <a:ln/>
        </p:spPr>
        <p:txBody>
          <a:bodyPr/>
          <a:lstStyle/>
          <a:p>
            <a:endParaRPr lang="en-IN" dirty="0"/>
          </a:p>
        </p:txBody>
      </p:sp>
      <p:sp>
        <p:nvSpPr>
          <p:cNvPr id="20" name="TextBox 19">
            <a:extLst>
              <a:ext uri="{FF2B5EF4-FFF2-40B4-BE49-F238E27FC236}">
                <a16:creationId xmlns:a16="http://schemas.microsoft.com/office/drawing/2014/main" id="{BD5605B5-3CDE-2EB7-09BD-C1CCA1D4AABB}"/>
              </a:ext>
            </a:extLst>
          </p:cNvPr>
          <p:cNvSpPr txBox="1"/>
          <p:nvPr/>
        </p:nvSpPr>
        <p:spPr>
          <a:xfrm>
            <a:off x="7550354" y="1822795"/>
            <a:ext cx="3009863" cy="461665"/>
          </a:xfrm>
          <a:prstGeom prst="rect">
            <a:avLst/>
          </a:prstGeom>
          <a:noFill/>
        </p:spPr>
        <p:txBody>
          <a:bodyPr wrap="none" rtlCol="0">
            <a:spAutoFit/>
          </a:bodyPr>
          <a:lstStyle/>
          <a:p>
            <a:r>
              <a:rPr lang="en-US" sz="2400" dirty="0">
                <a:solidFill>
                  <a:srgbClr val="1C1A55"/>
                </a:solidFill>
                <a:effectLst>
                  <a:glow rad="139700">
                    <a:schemeClr val="accent5">
                      <a:satMod val="175000"/>
                      <a:alpha val="40000"/>
                    </a:schemeClr>
                  </a:glow>
                </a:effectLst>
                <a:latin typeface="Rockwell" panose="02060603020205020403" pitchFamily="18" charset="0"/>
              </a:rPr>
              <a:t>Logistic Regression </a:t>
            </a:r>
            <a:endParaRPr lang="en-IN" sz="2400" dirty="0">
              <a:solidFill>
                <a:srgbClr val="1C1A55"/>
              </a:solidFill>
              <a:effectLst>
                <a:glow rad="139700">
                  <a:schemeClr val="accent5">
                    <a:satMod val="175000"/>
                    <a:alpha val="40000"/>
                  </a:schemeClr>
                </a:glow>
              </a:effectLst>
              <a:latin typeface="Rockwell" panose="02060603020205020403" pitchFamily="18" charset="0"/>
            </a:endParaRPr>
          </a:p>
        </p:txBody>
      </p:sp>
      <p:pic>
        <p:nvPicPr>
          <p:cNvPr id="21" name="Image 1" descr="preencoded.png">
            <a:extLst>
              <a:ext uri="{FF2B5EF4-FFF2-40B4-BE49-F238E27FC236}">
                <a16:creationId xmlns:a16="http://schemas.microsoft.com/office/drawing/2014/main" id="{40B6C422-A611-DD83-430F-E5CFE9858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7371" y="1794566"/>
            <a:ext cx="323136" cy="323136"/>
          </a:xfrm>
          <a:prstGeom prst="rect">
            <a:avLst/>
          </a:prstGeom>
        </p:spPr>
      </p:pic>
      <p:pic>
        <p:nvPicPr>
          <p:cNvPr id="22" name="Image 2" descr="preencoded.png">
            <a:extLst>
              <a:ext uri="{FF2B5EF4-FFF2-40B4-BE49-F238E27FC236}">
                <a16:creationId xmlns:a16="http://schemas.microsoft.com/office/drawing/2014/main" id="{2EE3BBD3-0806-803D-266A-0D3639BDFB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7333" y="4382940"/>
            <a:ext cx="323136" cy="323136"/>
          </a:xfrm>
          <a:prstGeom prst="rect">
            <a:avLst/>
          </a:prstGeom>
        </p:spPr>
      </p:pic>
      <p:sp>
        <p:nvSpPr>
          <p:cNvPr id="24" name="TextBox 23">
            <a:extLst>
              <a:ext uri="{FF2B5EF4-FFF2-40B4-BE49-F238E27FC236}">
                <a16:creationId xmlns:a16="http://schemas.microsoft.com/office/drawing/2014/main" id="{4F378F45-8F95-22AB-7268-428A4B66161D}"/>
              </a:ext>
            </a:extLst>
          </p:cNvPr>
          <p:cNvSpPr txBox="1"/>
          <p:nvPr/>
        </p:nvSpPr>
        <p:spPr>
          <a:xfrm>
            <a:off x="5249689" y="4340429"/>
            <a:ext cx="1240971" cy="421526"/>
          </a:xfrm>
          <a:prstGeom prst="rect">
            <a:avLst/>
          </a:prstGeom>
          <a:noFill/>
        </p:spPr>
        <p:txBody>
          <a:bodyPr wrap="square">
            <a:spAutoFit/>
          </a:bodyPr>
          <a:lstStyle/>
          <a:p>
            <a:pPr marL="0" indent="0" algn="l">
              <a:lnSpc>
                <a:spcPts val="2750"/>
              </a:lnSpc>
              <a:buNone/>
            </a:pPr>
            <a:r>
              <a:rPr lang="en-US" sz="2000" dirty="0" err="1">
                <a:solidFill>
                  <a:srgbClr val="1C1A55"/>
                </a:solidFill>
                <a:effectLst>
                  <a:glow rad="139700">
                    <a:schemeClr val="accent5">
                      <a:satMod val="175000"/>
                      <a:alpha val="40000"/>
                    </a:schemeClr>
                  </a:glow>
                </a:effectLst>
                <a:latin typeface="Rockwell" panose="02060603020205020403" pitchFamily="18" charset="0"/>
                <a:ea typeface="Source Serif 4 Semi Bold" pitchFamily="34" charset="-122"/>
                <a:cs typeface="Source Serif 4 Semi Bold" pitchFamily="34" charset="-120"/>
              </a:rPr>
              <a:t>XGBoost</a:t>
            </a:r>
            <a:endParaRPr lang="en-US" sz="2000" dirty="0">
              <a:solidFill>
                <a:srgbClr val="1C1A55"/>
              </a:solidFill>
              <a:effectLst>
                <a:glow rad="139700">
                  <a:schemeClr val="accent5">
                    <a:satMod val="175000"/>
                    <a:alpha val="40000"/>
                  </a:schemeClr>
                </a:glow>
              </a:effectLst>
              <a:latin typeface="Rockwell" panose="02060603020205020403" pitchFamily="18" charset="0"/>
            </a:endParaRPr>
          </a:p>
        </p:txBody>
      </p:sp>
      <p:sp>
        <p:nvSpPr>
          <p:cNvPr id="25" name="TextBox 24">
            <a:extLst>
              <a:ext uri="{FF2B5EF4-FFF2-40B4-BE49-F238E27FC236}">
                <a16:creationId xmlns:a16="http://schemas.microsoft.com/office/drawing/2014/main" id="{9323918E-A3C6-0773-8B49-7E9D5455D826}"/>
              </a:ext>
            </a:extLst>
          </p:cNvPr>
          <p:cNvSpPr txBox="1"/>
          <p:nvPr/>
        </p:nvSpPr>
        <p:spPr>
          <a:xfrm>
            <a:off x="3891561" y="5105750"/>
            <a:ext cx="4264930" cy="923330"/>
          </a:xfrm>
          <a:prstGeom prst="rect">
            <a:avLst/>
          </a:prstGeom>
          <a:noFill/>
        </p:spPr>
        <p:txBody>
          <a:bodyPr wrap="square" rtlCol="0">
            <a:spAutoFit/>
          </a:bodyPr>
          <a:lstStyle/>
          <a:p>
            <a:r>
              <a:rPr lang="en-US" dirty="0">
                <a:latin typeface="Rockwell" panose="02060603020205020403" pitchFamily="18" charset="0"/>
              </a:rPr>
              <a:t>Gradient boosting framework optimized for imbalanced datasets with superior performance</a:t>
            </a:r>
            <a:endParaRPr lang="en-IN" dirty="0">
              <a:latin typeface="Rockwell" panose="02060603020205020403" pitchFamily="18" charset="0"/>
            </a:endParaRPr>
          </a:p>
        </p:txBody>
      </p:sp>
      <p:pic>
        <p:nvPicPr>
          <p:cNvPr id="4100" name="Picture 4" descr="Machine Learning, ML, Illustration Icon ...">
            <a:extLst>
              <a:ext uri="{FF2B5EF4-FFF2-40B4-BE49-F238E27FC236}">
                <a16:creationId xmlns:a16="http://schemas.microsoft.com/office/drawing/2014/main" id="{5BF9828F-BB61-6014-3B20-07C1FDD0FF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287" y="-24604"/>
            <a:ext cx="2191130" cy="161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5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07792-7DAF-5E49-1843-0B275A325D1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1F2257-E571-59BA-A0F5-FD27CAE33C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71A4BC20-2205-0693-7E4B-DA2F0AEA891C}"/>
              </a:ext>
            </a:extLst>
          </p:cNvPr>
          <p:cNvSpPr txBox="1"/>
          <p:nvPr/>
        </p:nvSpPr>
        <p:spPr>
          <a:xfrm>
            <a:off x="225107" y="342355"/>
            <a:ext cx="6639936" cy="1458413"/>
          </a:xfrm>
          <a:prstGeom prst="rect">
            <a:avLst/>
          </a:prstGeom>
          <a:noFill/>
        </p:spPr>
        <p:txBody>
          <a:bodyPr wrap="square" rtlCol="0">
            <a:spAutoFit/>
          </a:bodyPr>
          <a:lstStyle/>
          <a:p>
            <a:pPr>
              <a:lnSpc>
                <a:spcPts val="5500"/>
              </a:lnSpc>
            </a:pPr>
            <a:r>
              <a:rPr lang="en-US" sz="4400" b="1" dirty="0">
                <a:solidFill>
                  <a:srgbClr val="1C1A55"/>
                </a:solidFill>
                <a:latin typeface="Rockwell" panose="02060603020205020403" pitchFamily="18" charset="0"/>
                <a:ea typeface="Source Serif 4 Semi Bold" pitchFamily="34" charset="-122"/>
                <a:cs typeface="Source Serif 4 Semi Bold" pitchFamily="34" charset="-120"/>
              </a:rPr>
              <a:t>Data Preprocessing &amp; Modeling</a:t>
            </a:r>
            <a:endParaRPr lang="en-US" sz="4400" b="1" dirty="0">
              <a:solidFill>
                <a:srgbClr val="1C1A55"/>
              </a:solidFill>
              <a:latin typeface="Rockwell" panose="02060603020205020403" pitchFamily="18" charset="0"/>
            </a:endParaRPr>
          </a:p>
        </p:txBody>
      </p:sp>
      <p:sp>
        <p:nvSpPr>
          <p:cNvPr id="18" name="TextBox 9">
            <a:extLst>
              <a:ext uri="{FF2B5EF4-FFF2-40B4-BE49-F238E27FC236}">
                <a16:creationId xmlns:a16="http://schemas.microsoft.com/office/drawing/2014/main" id="{966E2DD8-5761-DA3A-28EC-430B5BFB8715}"/>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5" name="Picture 4" descr="A close up of a device&#10;&#10;Description automatically generated">
            <a:extLst>
              <a:ext uri="{FF2B5EF4-FFF2-40B4-BE49-F238E27FC236}">
                <a16:creationId xmlns:a16="http://schemas.microsoft.com/office/drawing/2014/main" id="{23ECA886-2C99-4BEF-72A3-E2C01E3E6C97}"/>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500363" y="10"/>
            <a:ext cx="469163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050" name="Picture 2" descr="Data processing - Free seo and web icons">
            <a:extLst>
              <a:ext uri="{FF2B5EF4-FFF2-40B4-BE49-F238E27FC236}">
                <a16:creationId xmlns:a16="http://schemas.microsoft.com/office/drawing/2014/main" id="{399CA139-E80B-53B4-F9FF-8BE26685D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816" y="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hand pointing at a group of people&#10;&#10;Description automatically generated">
            <a:extLst>
              <a:ext uri="{FF2B5EF4-FFF2-40B4-BE49-F238E27FC236}">
                <a16:creationId xmlns:a16="http://schemas.microsoft.com/office/drawing/2014/main" id="{A00418A2-1A22-F951-8742-AA409D8B5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6154" y="2294325"/>
            <a:ext cx="3657558" cy="3461411"/>
          </a:xfrm>
          <a:prstGeom prst="rect">
            <a:avLst/>
          </a:prstGeom>
        </p:spPr>
      </p:pic>
      <p:sp>
        <p:nvSpPr>
          <p:cNvPr id="12" name="Rectangle: Rounded Corners 11">
            <a:extLst>
              <a:ext uri="{FF2B5EF4-FFF2-40B4-BE49-F238E27FC236}">
                <a16:creationId xmlns:a16="http://schemas.microsoft.com/office/drawing/2014/main" id="{B44EC39E-A69C-D711-C04B-7CDEA0A235F8}"/>
              </a:ext>
            </a:extLst>
          </p:cNvPr>
          <p:cNvSpPr/>
          <p:nvPr/>
        </p:nvSpPr>
        <p:spPr>
          <a:xfrm>
            <a:off x="225107" y="2283439"/>
            <a:ext cx="1554804" cy="1285875"/>
          </a:xfrm>
          <a:prstGeom prst="roundRect">
            <a:avLst/>
          </a:prstGeom>
          <a:solidFill>
            <a:schemeClr val="accent5">
              <a:lumMod val="40000"/>
              <a:lumOff val="60000"/>
            </a:schemeClr>
          </a:solidFill>
          <a:ln>
            <a:solidFill>
              <a:srgbClr val="002060"/>
            </a:solidFill>
          </a:ln>
          <a:effectLst>
            <a:glow rad="139700">
              <a:schemeClr val="accent5">
                <a:satMod val="175000"/>
                <a:alpha val="40000"/>
              </a:schemeClr>
            </a:glo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1C1A55"/>
                </a:solidFill>
                <a:effectLst>
                  <a:glow rad="139700">
                    <a:schemeClr val="accent4">
                      <a:satMod val="175000"/>
                      <a:alpha val="40000"/>
                    </a:schemeClr>
                  </a:glow>
                </a:effectLst>
                <a:latin typeface="Rockwell" panose="02060603020205020403" pitchFamily="18" charset="0"/>
              </a:rPr>
              <a:t>Raw Data </a:t>
            </a:r>
            <a:endParaRPr lang="en-IN" sz="2000" dirty="0">
              <a:solidFill>
                <a:srgbClr val="1C1A55"/>
              </a:solidFill>
              <a:effectLst>
                <a:glow rad="139700">
                  <a:schemeClr val="accent4">
                    <a:satMod val="175000"/>
                    <a:alpha val="40000"/>
                  </a:schemeClr>
                </a:glow>
              </a:effectLst>
              <a:latin typeface="Rockwell" panose="02060603020205020403" pitchFamily="18" charset="0"/>
            </a:endParaRPr>
          </a:p>
        </p:txBody>
      </p:sp>
      <p:sp>
        <p:nvSpPr>
          <p:cNvPr id="16" name="Rectangle: Rounded Corners 15">
            <a:extLst>
              <a:ext uri="{FF2B5EF4-FFF2-40B4-BE49-F238E27FC236}">
                <a16:creationId xmlns:a16="http://schemas.microsoft.com/office/drawing/2014/main" id="{94A88121-43EE-957B-E89D-CAE1EEFBE581}"/>
              </a:ext>
            </a:extLst>
          </p:cNvPr>
          <p:cNvSpPr/>
          <p:nvPr/>
        </p:nvSpPr>
        <p:spPr>
          <a:xfrm>
            <a:off x="2961525" y="2269441"/>
            <a:ext cx="1550462" cy="1313869"/>
          </a:xfrm>
          <a:prstGeom prst="roundRect">
            <a:avLst/>
          </a:prstGeom>
          <a:solidFill>
            <a:schemeClr val="accent5">
              <a:lumMod val="40000"/>
              <a:lumOff val="60000"/>
            </a:schemeClr>
          </a:solidFill>
          <a:ln>
            <a:solidFill>
              <a:srgbClr val="002060"/>
            </a:solidFill>
          </a:ln>
          <a:effectLst>
            <a:glow rad="139700">
              <a:schemeClr val="accent5">
                <a:satMod val="175000"/>
                <a:alpha val="40000"/>
              </a:schemeClr>
            </a:glo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1C1A55"/>
              </a:solidFill>
              <a:effectLst>
                <a:glow rad="139700">
                  <a:schemeClr val="accent4">
                    <a:satMod val="175000"/>
                    <a:alpha val="40000"/>
                  </a:schemeClr>
                </a:glow>
              </a:effectLst>
              <a:latin typeface="Rockwell" panose="02060603020205020403" pitchFamily="18" charset="0"/>
            </a:endParaRPr>
          </a:p>
        </p:txBody>
      </p:sp>
      <p:sp>
        <p:nvSpPr>
          <p:cNvPr id="17" name="Arrow: Right 16">
            <a:extLst>
              <a:ext uri="{FF2B5EF4-FFF2-40B4-BE49-F238E27FC236}">
                <a16:creationId xmlns:a16="http://schemas.microsoft.com/office/drawing/2014/main" id="{BE981E8F-BE82-4F1E-190A-E5652D3FFF3E}"/>
              </a:ext>
            </a:extLst>
          </p:cNvPr>
          <p:cNvSpPr/>
          <p:nvPr/>
        </p:nvSpPr>
        <p:spPr>
          <a:xfrm>
            <a:off x="2073373" y="2676995"/>
            <a:ext cx="688060" cy="359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21C76F63-4958-7135-921C-F181B2B44E81}"/>
              </a:ext>
            </a:extLst>
          </p:cNvPr>
          <p:cNvSpPr/>
          <p:nvPr/>
        </p:nvSpPr>
        <p:spPr>
          <a:xfrm>
            <a:off x="2940153" y="4625106"/>
            <a:ext cx="1550462" cy="1313869"/>
          </a:xfrm>
          <a:prstGeom prst="roundRect">
            <a:avLst/>
          </a:prstGeom>
          <a:solidFill>
            <a:schemeClr val="accent5">
              <a:lumMod val="40000"/>
              <a:lumOff val="60000"/>
            </a:schemeClr>
          </a:solidFill>
          <a:ln>
            <a:solidFill>
              <a:srgbClr val="002060"/>
            </a:solidFill>
          </a:ln>
          <a:effectLst>
            <a:glow rad="139700">
              <a:schemeClr val="accent5">
                <a:satMod val="175000"/>
                <a:alpha val="40000"/>
              </a:schemeClr>
            </a:glo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8922522B-B13C-1D47-3833-C4ABF8895D46}"/>
              </a:ext>
            </a:extLst>
          </p:cNvPr>
          <p:cNvSpPr/>
          <p:nvPr/>
        </p:nvSpPr>
        <p:spPr>
          <a:xfrm>
            <a:off x="5768737" y="4625107"/>
            <a:ext cx="1550462" cy="1313869"/>
          </a:xfrm>
          <a:prstGeom prst="roundRect">
            <a:avLst/>
          </a:prstGeom>
          <a:solidFill>
            <a:schemeClr val="accent5">
              <a:lumMod val="40000"/>
              <a:lumOff val="60000"/>
            </a:schemeClr>
          </a:solidFill>
          <a:ln>
            <a:solidFill>
              <a:srgbClr val="002060"/>
            </a:solidFill>
          </a:ln>
          <a:effectLst>
            <a:glow rad="139700">
              <a:schemeClr val="accent5">
                <a:satMod val="175000"/>
                <a:alpha val="40000"/>
              </a:schemeClr>
            </a:glo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92AFE684-7B59-4604-135B-5E1222CFE6E9}"/>
              </a:ext>
            </a:extLst>
          </p:cNvPr>
          <p:cNvSpPr/>
          <p:nvPr/>
        </p:nvSpPr>
        <p:spPr>
          <a:xfrm>
            <a:off x="5629535" y="2294325"/>
            <a:ext cx="1550462" cy="1313869"/>
          </a:xfrm>
          <a:prstGeom prst="roundRect">
            <a:avLst/>
          </a:prstGeom>
          <a:solidFill>
            <a:schemeClr val="accent5">
              <a:lumMod val="40000"/>
              <a:lumOff val="60000"/>
            </a:schemeClr>
          </a:solidFill>
          <a:ln>
            <a:solidFill>
              <a:srgbClr val="002060"/>
            </a:solidFill>
          </a:ln>
          <a:effectLst>
            <a:glow rad="139700">
              <a:schemeClr val="accent5">
                <a:satMod val="175000"/>
                <a:alpha val="40000"/>
              </a:schemeClr>
            </a:glow>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Right 21">
            <a:extLst>
              <a:ext uri="{FF2B5EF4-FFF2-40B4-BE49-F238E27FC236}">
                <a16:creationId xmlns:a16="http://schemas.microsoft.com/office/drawing/2014/main" id="{99D2CF5D-DF58-90B1-CAF1-3BAE0F08FA2B}"/>
              </a:ext>
            </a:extLst>
          </p:cNvPr>
          <p:cNvSpPr/>
          <p:nvPr/>
        </p:nvSpPr>
        <p:spPr>
          <a:xfrm>
            <a:off x="4719432" y="2746761"/>
            <a:ext cx="688060" cy="359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D161A64B-6A0E-82B5-2AE0-95277E419E3B}"/>
              </a:ext>
            </a:extLst>
          </p:cNvPr>
          <p:cNvSpPr/>
          <p:nvPr/>
        </p:nvSpPr>
        <p:spPr>
          <a:xfrm rot="10800000">
            <a:off x="4868904" y="5057233"/>
            <a:ext cx="688060" cy="359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37218FC6-F25B-4D94-E45C-6CFD6C4777AB}"/>
              </a:ext>
            </a:extLst>
          </p:cNvPr>
          <p:cNvSpPr/>
          <p:nvPr/>
        </p:nvSpPr>
        <p:spPr>
          <a:xfrm rot="5400000">
            <a:off x="6060736" y="3897077"/>
            <a:ext cx="688060" cy="359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E56B701B-4FFA-1417-F3A0-6E5D2A7E608A}"/>
              </a:ext>
            </a:extLst>
          </p:cNvPr>
          <p:cNvSpPr txBox="1"/>
          <p:nvPr/>
        </p:nvSpPr>
        <p:spPr>
          <a:xfrm>
            <a:off x="3081287" y="2541488"/>
            <a:ext cx="1787616" cy="1107996"/>
          </a:xfrm>
          <a:prstGeom prst="rect">
            <a:avLst/>
          </a:prstGeom>
          <a:noFill/>
        </p:spPr>
        <p:txBody>
          <a:bodyPr wrap="square" rtlCol="0">
            <a:spAutoFit/>
          </a:bodyPr>
          <a:lstStyle/>
          <a:p>
            <a:r>
              <a:rPr lang="en-US" sz="1600" dirty="0">
                <a:solidFill>
                  <a:srgbClr val="1C1A55"/>
                </a:solidFill>
                <a:effectLst>
                  <a:glow rad="139700">
                    <a:schemeClr val="accent4">
                      <a:satMod val="175000"/>
                      <a:alpha val="40000"/>
                    </a:schemeClr>
                  </a:glow>
                </a:effectLst>
                <a:latin typeface="Rockwell" panose="02060603020205020403" pitchFamily="18" charset="0"/>
              </a:rPr>
              <a:t>Remove duplicates &amp;  null values</a:t>
            </a:r>
            <a:endParaRPr lang="en-IN" sz="1600" dirty="0">
              <a:solidFill>
                <a:srgbClr val="1C1A55"/>
              </a:solidFill>
              <a:effectLst>
                <a:glow rad="139700">
                  <a:schemeClr val="accent4">
                    <a:satMod val="175000"/>
                    <a:alpha val="40000"/>
                  </a:schemeClr>
                </a:glow>
              </a:effectLst>
              <a:latin typeface="Rockwell" panose="02060603020205020403" pitchFamily="18" charset="0"/>
            </a:endParaRPr>
          </a:p>
          <a:p>
            <a:endParaRPr lang="en-IN" dirty="0"/>
          </a:p>
        </p:txBody>
      </p:sp>
      <p:sp>
        <p:nvSpPr>
          <p:cNvPr id="27" name="TextBox 26">
            <a:extLst>
              <a:ext uri="{FF2B5EF4-FFF2-40B4-BE49-F238E27FC236}">
                <a16:creationId xmlns:a16="http://schemas.microsoft.com/office/drawing/2014/main" id="{972AE40F-1089-29FA-2687-C17FDDC518A1}"/>
              </a:ext>
            </a:extLst>
          </p:cNvPr>
          <p:cNvSpPr txBox="1"/>
          <p:nvPr/>
        </p:nvSpPr>
        <p:spPr>
          <a:xfrm>
            <a:off x="5919293" y="4889581"/>
            <a:ext cx="1293651" cy="707886"/>
          </a:xfrm>
          <a:prstGeom prst="rect">
            <a:avLst/>
          </a:prstGeom>
          <a:noFill/>
        </p:spPr>
        <p:txBody>
          <a:bodyPr wrap="square" rtlCol="0">
            <a:spAutoFit/>
          </a:bodyPr>
          <a:lstStyle/>
          <a:p>
            <a:r>
              <a:rPr lang="en-US" dirty="0" err="1">
                <a:solidFill>
                  <a:srgbClr val="1C1A55"/>
                </a:solidFill>
                <a:effectLst>
                  <a:glow rad="139700">
                    <a:schemeClr val="accent4">
                      <a:satMod val="175000"/>
                      <a:alpha val="40000"/>
                    </a:schemeClr>
                  </a:glow>
                </a:effectLst>
                <a:latin typeface="Rockwell" panose="02060603020205020403" pitchFamily="18" charset="0"/>
              </a:rPr>
              <a:t>PipeLine</a:t>
            </a:r>
            <a:r>
              <a:rPr lang="en-US" sz="2000" dirty="0">
                <a:solidFill>
                  <a:srgbClr val="1C1A55"/>
                </a:solidFill>
                <a:effectLst>
                  <a:glow rad="139700">
                    <a:schemeClr val="accent4">
                      <a:satMod val="175000"/>
                      <a:alpha val="40000"/>
                    </a:schemeClr>
                  </a:glow>
                </a:effectLst>
                <a:latin typeface="Rockwell" panose="02060603020205020403" pitchFamily="18" charset="0"/>
              </a:rPr>
              <a:t> Scaling</a:t>
            </a:r>
            <a:endParaRPr lang="en-IN" sz="2000" dirty="0">
              <a:solidFill>
                <a:srgbClr val="1C1A55"/>
              </a:solidFill>
              <a:effectLst>
                <a:glow rad="139700">
                  <a:schemeClr val="accent4">
                    <a:satMod val="175000"/>
                    <a:alpha val="40000"/>
                  </a:schemeClr>
                </a:glow>
              </a:effectLst>
              <a:latin typeface="Rockwell" panose="02060603020205020403" pitchFamily="18" charset="0"/>
            </a:endParaRPr>
          </a:p>
        </p:txBody>
      </p:sp>
      <p:sp>
        <p:nvSpPr>
          <p:cNvPr id="28" name="TextBox 27">
            <a:extLst>
              <a:ext uri="{FF2B5EF4-FFF2-40B4-BE49-F238E27FC236}">
                <a16:creationId xmlns:a16="http://schemas.microsoft.com/office/drawing/2014/main" id="{8CA86C6C-C670-0C76-AB36-7D1715A45FD9}"/>
              </a:ext>
            </a:extLst>
          </p:cNvPr>
          <p:cNvSpPr txBox="1"/>
          <p:nvPr/>
        </p:nvSpPr>
        <p:spPr>
          <a:xfrm>
            <a:off x="5818135" y="2608651"/>
            <a:ext cx="1034004" cy="615553"/>
          </a:xfrm>
          <a:prstGeom prst="rect">
            <a:avLst/>
          </a:prstGeom>
          <a:noFill/>
        </p:spPr>
        <p:txBody>
          <a:bodyPr wrap="square" rtlCol="0">
            <a:spAutoFit/>
          </a:bodyPr>
          <a:lstStyle/>
          <a:p>
            <a:r>
              <a:rPr lang="en-US" sz="1700" dirty="0" err="1">
                <a:solidFill>
                  <a:srgbClr val="1C1A55"/>
                </a:solidFill>
                <a:effectLst>
                  <a:glow rad="139700">
                    <a:schemeClr val="accent4">
                      <a:satMod val="175000"/>
                      <a:alpha val="40000"/>
                    </a:schemeClr>
                  </a:glow>
                </a:effectLst>
                <a:latin typeface="Rockwell" panose="02060603020205020403" pitchFamily="18" charset="0"/>
              </a:rPr>
              <a:t>OneHotEcoder</a:t>
            </a:r>
            <a:endParaRPr lang="en-IN" sz="1700" dirty="0">
              <a:solidFill>
                <a:srgbClr val="1C1A55"/>
              </a:solidFill>
              <a:effectLst>
                <a:glow rad="139700">
                  <a:schemeClr val="accent4">
                    <a:satMod val="175000"/>
                    <a:alpha val="40000"/>
                  </a:schemeClr>
                </a:glow>
              </a:effectLst>
              <a:latin typeface="Rockwell" panose="02060603020205020403" pitchFamily="18" charset="0"/>
            </a:endParaRPr>
          </a:p>
        </p:txBody>
      </p:sp>
      <p:sp>
        <p:nvSpPr>
          <p:cNvPr id="29" name="TextBox 28">
            <a:extLst>
              <a:ext uri="{FF2B5EF4-FFF2-40B4-BE49-F238E27FC236}">
                <a16:creationId xmlns:a16="http://schemas.microsoft.com/office/drawing/2014/main" id="{6F886766-71A1-BC54-860F-917020DB8370}"/>
              </a:ext>
            </a:extLst>
          </p:cNvPr>
          <p:cNvSpPr txBox="1"/>
          <p:nvPr/>
        </p:nvSpPr>
        <p:spPr>
          <a:xfrm>
            <a:off x="3015877" y="4898542"/>
            <a:ext cx="1137530" cy="923330"/>
          </a:xfrm>
          <a:prstGeom prst="rect">
            <a:avLst/>
          </a:prstGeom>
          <a:noFill/>
        </p:spPr>
        <p:txBody>
          <a:bodyPr wrap="square" rtlCol="0">
            <a:spAutoFit/>
          </a:bodyPr>
          <a:lstStyle/>
          <a:p>
            <a:r>
              <a:rPr lang="en-IN" dirty="0">
                <a:solidFill>
                  <a:srgbClr val="1C1A55"/>
                </a:solidFill>
                <a:effectLst>
                  <a:glow rad="139700">
                    <a:schemeClr val="accent4">
                      <a:satMod val="175000"/>
                      <a:alpha val="40000"/>
                    </a:schemeClr>
                  </a:glow>
                </a:effectLst>
                <a:latin typeface="Rockwell" panose="02060603020205020403" pitchFamily="18" charset="0"/>
              </a:rPr>
              <a:t>Model Training</a:t>
            </a:r>
          </a:p>
          <a:p>
            <a:endParaRPr lang="en-IN" dirty="0"/>
          </a:p>
        </p:txBody>
      </p:sp>
    </p:spTree>
    <p:extLst>
      <p:ext uri="{BB962C8B-B14F-4D97-AF65-F5344CB8AC3E}">
        <p14:creationId xmlns:p14="http://schemas.microsoft.com/office/powerpoint/2010/main" val="114039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6C047-5885-D0BC-273F-A5DD1EE584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3" name="TextBox 2">
            <a:extLst>
              <a:ext uri="{FF2B5EF4-FFF2-40B4-BE49-F238E27FC236}">
                <a16:creationId xmlns:a16="http://schemas.microsoft.com/office/drawing/2014/main" id="{1CEA2B29-CB5C-DC70-5A77-16871489F668}"/>
              </a:ext>
            </a:extLst>
          </p:cNvPr>
          <p:cNvSpPr txBox="1"/>
          <p:nvPr/>
        </p:nvSpPr>
        <p:spPr>
          <a:xfrm>
            <a:off x="472363" y="675804"/>
            <a:ext cx="4646645" cy="523220"/>
          </a:xfrm>
          <a:prstGeom prst="rect">
            <a:avLst/>
          </a:prstGeom>
          <a:noFill/>
        </p:spPr>
        <p:txBody>
          <a:bodyPr wrap="square" rtlCol="0">
            <a:spAutoFit/>
          </a:bodyPr>
          <a:lstStyle/>
          <a:p>
            <a:r>
              <a:rPr lang="en-US" sz="2800" dirty="0">
                <a:solidFill>
                  <a:srgbClr val="1C1A55"/>
                </a:solidFill>
                <a:latin typeface="Rockwell" panose="02060603020205020403" pitchFamily="18" charset="0"/>
              </a:rPr>
              <a:t>TRAIN TEST SPLIT</a:t>
            </a:r>
            <a:endParaRPr lang="en-IN" sz="2800" dirty="0">
              <a:solidFill>
                <a:srgbClr val="1C1A55"/>
              </a:solidFill>
              <a:latin typeface="Rockwell" panose="02060603020205020403" pitchFamily="18" charset="0"/>
            </a:endParaRPr>
          </a:p>
        </p:txBody>
      </p:sp>
      <p:sp>
        <p:nvSpPr>
          <p:cNvPr id="6" name="TextBox 5">
            <a:extLst>
              <a:ext uri="{FF2B5EF4-FFF2-40B4-BE49-F238E27FC236}">
                <a16:creationId xmlns:a16="http://schemas.microsoft.com/office/drawing/2014/main" id="{4E00191F-63B8-A092-89E4-D4238B119007}"/>
              </a:ext>
            </a:extLst>
          </p:cNvPr>
          <p:cNvSpPr txBox="1"/>
          <p:nvPr/>
        </p:nvSpPr>
        <p:spPr>
          <a:xfrm>
            <a:off x="285750" y="1402908"/>
            <a:ext cx="6596743"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Rockwell" panose="02060603020205020403" pitchFamily="18" charset="0"/>
              </a:rPr>
              <a:t>We divided the data into training (</a:t>
            </a:r>
            <a:r>
              <a:rPr lang="en-US" sz="1600" b="1" i="0" dirty="0">
                <a:effectLst/>
                <a:latin typeface="Rockwell" panose="02060603020205020403" pitchFamily="18" charset="0"/>
              </a:rPr>
              <a:t>80%)</a:t>
            </a:r>
            <a:r>
              <a:rPr lang="en-US" sz="1600" b="0" i="0" dirty="0">
                <a:effectLst/>
                <a:latin typeface="Rockwell" panose="02060603020205020403" pitchFamily="18" charset="0"/>
              </a:rPr>
              <a:t> and testing (</a:t>
            </a:r>
            <a:r>
              <a:rPr lang="en-US" sz="1600" b="1" i="0" dirty="0">
                <a:effectLst/>
                <a:latin typeface="Rockwell" panose="02060603020205020403" pitchFamily="18" charset="0"/>
              </a:rPr>
              <a:t>20%)</a:t>
            </a:r>
            <a:r>
              <a:rPr lang="en-US" sz="1600" b="0" i="0" dirty="0">
                <a:effectLst/>
                <a:latin typeface="Rockwell" panose="02060603020205020403" pitchFamily="18" charset="0"/>
              </a:rPr>
              <a:t> sets.</a:t>
            </a:r>
          </a:p>
          <a:p>
            <a:endParaRPr lang="en-US" sz="1600" b="0" i="0" dirty="0">
              <a:effectLst/>
              <a:latin typeface="Rockwell" panose="02060603020205020403" pitchFamily="18" charset="0"/>
            </a:endParaRPr>
          </a:p>
          <a:p>
            <a:pPr marL="285750" indent="-285750">
              <a:buFont typeface="Arial" panose="020B0604020202020204" pitchFamily="34" charset="0"/>
              <a:buChar char="•"/>
            </a:pPr>
            <a:r>
              <a:rPr lang="en-US" sz="1600" b="0" i="0" dirty="0">
                <a:effectLst/>
                <a:latin typeface="Rockwell" panose="02060603020205020403" pitchFamily="18" charset="0"/>
              </a:rPr>
              <a:t>Setting a random state ensures </a:t>
            </a:r>
            <a:r>
              <a:rPr lang="en-US" sz="1600" b="1" i="0" dirty="0">
                <a:effectLst/>
                <a:latin typeface="Rockwell" panose="02060603020205020403" pitchFamily="18" charset="0"/>
              </a:rPr>
              <a:t>consistent</a:t>
            </a:r>
            <a:r>
              <a:rPr lang="en-US" sz="1600" b="0" i="0" dirty="0">
                <a:effectLst/>
                <a:latin typeface="Rockwell" panose="02060603020205020403" pitchFamily="18" charset="0"/>
              </a:rPr>
              <a:t> </a:t>
            </a:r>
            <a:r>
              <a:rPr lang="en-US" sz="1600" b="1" i="0" dirty="0">
                <a:effectLst/>
                <a:latin typeface="Rockwell" panose="02060603020205020403" pitchFamily="18" charset="0"/>
              </a:rPr>
              <a:t>results and</a:t>
            </a:r>
            <a:r>
              <a:rPr lang="en-US" sz="1600" b="0" i="0" dirty="0">
                <a:effectLst/>
                <a:latin typeface="Rockwell" panose="02060603020205020403" pitchFamily="18" charset="0"/>
              </a:rPr>
              <a:t> using stratify=</a:t>
            </a:r>
            <a:r>
              <a:rPr lang="en-US" sz="1600" b="1" i="0" dirty="0">
                <a:effectLst/>
                <a:latin typeface="Rockwell" panose="02060603020205020403" pitchFamily="18" charset="0"/>
              </a:rPr>
              <a:t>y</a:t>
            </a:r>
            <a:r>
              <a:rPr lang="en-US" sz="1600" b="0" i="0" dirty="0">
                <a:effectLst/>
                <a:latin typeface="Rockwell" panose="02060603020205020403" pitchFamily="18" charset="0"/>
              </a:rPr>
              <a:t> maintains a proportional </a:t>
            </a:r>
            <a:r>
              <a:rPr lang="en-US" sz="1600" b="1" i="0" dirty="0">
                <a:effectLst/>
                <a:latin typeface="Rockwell" panose="02060603020205020403" pitchFamily="18" charset="0"/>
              </a:rPr>
              <a:t>distribution</a:t>
            </a:r>
            <a:r>
              <a:rPr lang="en-US" sz="1600" b="0" i="0" dirty="0">
                <a:effectLst/>
                <a:latin typeface="Rockwell" panose="02060603020205020403" pitchFamily="18" charset="0"/>
              </a:rPr>
              <a:t> of the </a:t>
            </a:r>
            <a:r>
              <a:rPr lang="en-US" sz="1600" b="1" i="0" dirty="0">
                <a:effectLst/>
                <a:latin typeface="Rockwell" panose="02060603020205020403" pitchFamily="18" charset="0"/>
              </a:rPr>
              <a:t>target</a:t>
            </a:r>
            <a:r>
              <a:rPr lang="en-US" sz="1600" b="0" i="0" dirty="0">
                <a:effectLst/>
                <a:latin typeface="Rockwell" panose="02060603020205020403" pitchFamily="18" charset="0"/>
              </a:rPr>
              <a:t> </a:t>
            </a:r>
            <a:r>
              <a:rPr lang="en-US" sz="1600" b="1" i="0" dirty="0">
                <a:effectLst/>
                <a:latin typeface="Rockwell" panose="02060603020205020403" pitchFamily="18" charset="0"/>
              </a:rPr>
              <a:t>variable</a:t>
            </a:r>
            <a:r>
              <a:rPr lang="en-US" sz="1600" b="0" i="0" dirty="0">
                <a:effectLst/>
                <a:latin typeface="Rockwell" panose="02060603020205020403" pitchFamily="18" charset="0"/>
              </a:rPr>
              <a:t> in both sets.</a:t>
            </a:r>
            <a:endParaRPr lang="en-IN" sz="1600" dirty="0">
              <a:latin typeface="Rockwell" panose="02060603020205020403" pitchFamily="18" charset="0"/>
            </a:endParaRPr>
          </a:p>
        </p:txBody>
      </p:sp>
      <p:sp>
        <p:nvSpPr>
          <p:cNvPr id="2" name="TextBox 1">
            <a:extLst>
              <a:ext uri="{FF2B5EF4-FFF2-40B4-BE49-F238E27FC236}">
                <a16:creationId xmlns:a16="http://schemas.microsoft.com/office/drawing/2014/main" id="{3F732A14-69C6-71DE-FA9D-1CB38EA3B64B}"/>
              </a:ext>
            </a:extLst>
          </p:cNvPr>
          <p:cNvSpPr txBox="1"/>
          <p:nvPr/>
        </p:nvSpPr>
        <p:spPr>
          <a:xfrm>
            <a:off x="370308" y="4070316"/>
            <a:ext cx="5868956" cy="1323439"/>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Rockwell" panose="02060603020205020403" pitchFamily="18" charset="0"/>
              </a:rPr>
              <a:t>We divided the dataset into two parts: X and y.</a:t>
            </a:r>
          </a:p>
          <a:p>
            <a:endParaRPr lang="en-US" sz="1600" b="0" i="0" dirty="0">
              <a:effectLst/>
              <a:latin typeface="Rockwell" panose="02060603020205020403" pitchFamily="18" charset="0"/>
            </a:endParaRPr>
          </a:p>
          <a:p>
            <a:pPr marL="285750" indent="-285750">
              <a:buFont typeface="Arial" panose="020B0604020202020204" pitchFamily="34" charset="0"/>
              <a:buChar char="•"/>
            </a:pPr>
            <a:r>
              <a:rPr lang="en-US" sz="1600" b="0" i="0" dirty="0">
                <a:effectLst/>
                <a:latin typeface="Rockwell" panose="02060603020205020403" pitchFamily="18" charset="0"/>
              </a:rPr>
              <a:t>"</a:t>
            </a:r>
            <a:r>
              <a:rPr lang="en-US" sz="1600" b="1" i="0" dirty="0">
                <a:effectLst/>
                <a:latin typeface="Rockwell" panose="02060603020205020403" pitchFamily="18" charset="0"/>
              </a:rPr>
              <a:t>X</a:t>
            </a:r>
            <a:r>
              <a:rPr lang="en-US" sz="1600" b="0" i="0" dirty="0">
                <a:effectLst/>
                <a:latin typeface="Rockwell" panose="02060603020205020403" pitchFamily="18" charset="0"/>
              </a:rPr>
              <a:t>" typically represents the </a:t>
            </a:r>
            <a:r>
              <a:rPr lang="en-US" sz="1600" b="1" i="0" dirty="0">
                <a:effectLst/>
                <a:latin typeface="Rockwell" panose="02060603020205020403" pitchFamily="18" charset="0"/>
              </a:rPr>
              <a:t>independent</a:t>
            </a:r>
            <a:r>
              <a:rPr lang="en-US" sz="1600" b="0" i="0" dirty="0">
                <a:effectLst/>
                <a:latin typeface="Rockwell" panose="02060603020205020403" pitchFamily="18" charset="0"/>
              </a:rPr>
              <a:t> Variables, and "</a:t>
            </a:r>
            <a:r>
              <a:rPr lang="en-US" sz="1600" b="1" i="0" dirty="0">
                <a:effectLst/>
                <a:latin typeface="Rockwell" panose="02060603020205020403" pitchFamily="18" charset="0"/>
              </a:rPr>
              <a:t>y</a:t>
            </a:r>
            <a:r>
              <a:rPr lang="en-US" sz="1600" b="0" i="0" dirty="0">
                <a:effectLst/>
                <a:latin typeface="Rockwell" panose="02060603020205020403" pitchFamily="18" charset="0"/>
              </a:rPr>
              <a:t>" represents the </a:t>
            </a:r>
            <a:r>
              <a:rPr lang="en-US" sz="1600" b="1" i="0" dirty="0">
                <a:effectLst/>
                <a:latin typeface="Rockwell" panose="02060603020205020403" pitchFamily="18" charset="0"/>
              </a:rPr>
              <a:t>Dependent</a:t>
            </a:r>
            <a:r>
              <a:rPr lang="en-US" sz="1600" b="0" i="0" dirty="0">
                <a:effectLst/>
                <a:latin typeface="Rockwell" panose="02060603020205020403" pitchFamily="18" charset="0"/>
              </a:rPr>
              <a:t> (</a:t>
            </a:r>
            <a:r>
              <a:rPr lang="en-US" sz="1600" b="1" i="0" dirty="0">
                <a:effectLst/>
                <a:latin typeface="Rockwell" panose="02060603020205020403" pitchFamily="18" charset="0"/>
              </a:rPr>
              <a:t>target</a:t>
            </a:r>
            <a:r>
              <a:rPr lang="en-US" sz="1600" b="0" i="0" dirty="0">
                <a:effectLst/>
                <a:latin typeface="Rockwell" panose="02060603020205020403" pitchFamily="18" charset="0"/>
              </a:rPr>
              <a:t> </a:t>
            </a:r>
            <a:r>
              <a:rPr lang="en-US" sz="1600" b="1" i="0" dirty="0">
                <a:effectLst/>
                <a:latin typeface="Rockwell" panose="02060603020205020403" pitchFamily="18" charset="0"/>
              </a:rPr>
              <a:t>variable</a:t>
            </a:r>
            <a:r>
              <a:rPr lang="en-US" sz="1600" b="0" i="0" dirty="0">
                <a:effectLst/>
                <a:latin typeface="Rockwell" panose="02060603020205020403" pitchFamily="18" charset="0"/>
              </a:rPr>
              <a:t>) that we want to predict or understand.</a:t>
            </a:r>
            <a:endParaRPr lang="en-IN" sz="1600" dirty="0">
              <a:latin typeface="Rockwell" panose="02060603020205020403" pitchFamily="18" charset="0"/>
            </a:endParaRPr>
          </a:p>
        </p:txBody>
      </p:sp>
      <p:sp>
        <p:nvSpPr>
          <p:cNvPr id="9" name="TextBox 8">
            <a:extLst>
              <a:ext uri="{FF2B5EF4-FFF2-40B4-BE49-F238E27FC236}">
                <a16:creationId xmlns:a16="http://schemas.microsoft.com/office/drawing/2014/main" id="{D21AB351-E3B3-1E54-48BE-8FC8C80200F0}"/>
              </a:ext>
            </a:extLst>
          </p:cNvPr>
          <p:cNvSpPr txBox="1"/>
          <p:nvPr/>
        </p:nvSpPr>
        <p:spPr>
          <a:xfrm>
            <a:off x="385470" y="3453451"/>
            <a:ext cx="6424125" cy="523220"/>
          </a:xfrm>
          <a:prstGeom prst="rect">
            <a:avLst/>
          </a:prstGeom>
          <a:noFill/>
        </p:spPr>
        <p:txBody>
          <a:bodyPr wrap="square" rtlCol="0">
            <a:spAutoFit/>
          </a:bodyPr>
          <a:lstStyle/>
          <a:p>
            <a:r>
              <a:rPr lang="en-US" sz="2800" dirty="0">
                <a:solidFill>
                  <a:srgbClr val="1C1A55"/>
                </a:solidFill>
                <a:latin typeface="Rockwell" panose="02060603020205020403" pitchFamily="18" charset="0"/>
              </a:rPr>
              <a:t>SPLITING THE DATA INTO X &amp; Y</a:t>
            </a:r>
            <a:endParaRPr lang="en-IN" sz="2800" dirty="0">
              <a:solidFill>
                <a:srgbClr val="1C1A55"/>
              </a:solidFill>
              <a:latin typeface="Rockwell" panose="02060603020205020403" pitchFamily="18" charset="0"/>
            </a:endParaRPr>
          </a:p>
        </p:txBody>
      </p:sp>
      <p:pic>
        <p:nvPicPr>
          <p:cNvPr id="7" name="Picture 6" descr="A close up of a device&#10;&#10;Description automatically generated">
            <a:extLst>
              <a:ext uri="{FF2B5EF4-FFF2-40B4-BE49-F238E27FC236}">
                <a16:creationId xmlns:a16="http://schemas.microsoft.com/office/drawing/2014/main" id="{D632F9CB-372E-51F5-D3AB-3CA0F31945C3}"/>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017952" y="-24441"/>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122" name="Picture 2" descr="Train, Validation, Test Split ...">
            <a:extLst>
              <a:ext uri="{FF2B5EF4-FFF2-40B4-BE49-F238E27FC236}">
                <a16:creationId xmlns:a16="http://schemas.microsoft.com/office/drawing/2014/main" id="{D46D3AAB-1723-B2DB-3C74-9D0BA055DD71}"/>
              </a:ext>
            </a:extLst>
          </p:cNvPr>
          <p:cNvPicPr>
            <a:picLocks noChangeAspect="1" noChangeArrowheads="1"/>
          </p:cNvPicPr>
          <p:nvPr/>
        </p:nvPicPr>
        <p:blipFill>
          <a:blip r:embed="rId5">
            <a:duotone>
              <a:prstClr val="black"/>
              <a:schemeClr val="accent1">
                <a:tint val="45000"/>
                <a:satMod val="400000"/>
              </a:schemeClr>
            </a:duotone>
            <a:alphaModFix amt="85000"/>
            <a:extLst>
              <a:ext uri="{BEBA8EAE-BF5A-486C-A8C5-ECC9F3942E4B}">
                <a14:imgProps xmlns:a14="http://schemas.microsoft.com/office/drawing/2010/main">
                  <a14:imgLayer r:embed="rId6">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8006621" y="1056784"/>
            <a:ext cx="3562380" cy="44088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927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9F7E-275D-5BA1-F9C3-2A7C08204C6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8BE5B9-173F-BBAD-93DE-202153B2F5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97C1BF8B-DB30-A583-1F9E-098C581479E4}"/>
              </a:ext>
            </a:extLst>
          </p:cNvPr>
          <p:cNvSpPr txBox="1"/>
          <p:nvPr/>
        </p:nvSpPr>
        <p:spPr>
          <a:xfrm>
            <a:off x="436880" y="702999"/>
            <a:ext cx="4254759" cy="584775"/>
          </a:xfrm>
          <a:prstGeom prst="rect">
            <a:avLst/>
          </a:prstGeom>
          <a:noFill/>
        </p:spPr>
        <p:txBody>
          <a:bodyPr wrap="square" rtlCol="0">
            <a:spAutoFit/>
          </a:bodyPr>
          <a:lstStyle/>
          <a:p>
            <a:r>
              <a:rPr lang="en-US" sz="3200" dirty="0">
                <a:latin typeface="Rockwell" panose="02060603020205020403" pitchFamily="18" charset="0"/>
              </a:rPr>
              <a:t> </a:t>
            </a:r>
            <a:endParaRPr lang="en-IN" sz="3200" dirty="0">
              <a:latin typeface="Rockwell" panose="02060603020205020403" pitchFamily="18" charset="0"/>
            </a:endParaRPr>
          </a:p>
        </p:txBody>
      </p:sp>
      <p:sp>
        <p:nvSpPr>
          <p:cNvPr id="18" name="TextBox 9">
            <a:extLst>
              <a:ext uri="{FF2B5EF4-FFF2-40B4-BE49-F238E27FC236}">
                <a16:creationId xmlns:a16="http://schemas.microsoft.com/office/drawing/2014/main" id="{B466F635-1D1A-11D3-264A-79D707DF4E23}"/>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8" name="Picture 7" descr="A screenshot of a graph&#10;&#10;AI-generated content may be incorrect.">
            <a:extLst>
              <a:ext uri="{FF2B5EF4-FFF2-40B4-BE49-F238E27FC236}">
                <a16:creationId xmlns:a16="http://schemas.microsoft.com/office/drawing/2014/main" id="{1396CF36-4E4D-5EB1-5BAE-0F2F46D32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615" y="346831"/>
            <a:ext cx="5324355" cy="3507539"/>
          </a:xfrm>
          <a:prstGeom prst="rect">
            <a:avLst/>
          </a:prstGeom>
          <a:solidFill>
            <a:srgbClr val="FFFFFF">
              <a:shade val="85000"/>
            </a:srgbClr>
          </a:solidFill>
          <a:ln w="88900" cap="sq">
            <a:solidFill>
              <a:schemeClr val="accent1">
                <a:lumMod val="50000"/>
              </a:schemeClr>
            </a:solidFill>
            <a:miter lim="800000"/>
          </a:ln>
          <a:effectLst>
            <a:glow rad="101600">
              <a:schemeClr val="accent5">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6DD52ABF-7336-7F39-A46A-28602AA978C5}"/>
              </a:ext>
            </a:extLst>
          </p:cNvPr>
          <p:cNvSpPr/>
          <p:nvPr/>
        </p:nvSpPr>
        <p:spPr>
          <a:xfrm>
            <a:off x="436879" y="252113"/>
            <a:ext cx="1391921" cy="32512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002060"/>
                </a:solidFill>
                <a:effectLst>
                  <a:glow rad="139700">
                    <a:schemeClr val="accent5">
                      <a:satMod val="175000"/>
                      <a:alpha val="40000"/>
                    </a:schemeClr>
                  </a:glow>
                </a:effectLst>
              </a:rPr>
              <a:t>Output</a:t>
            </a:r>
            <a:endParaRPr lang="en-IN" sz="3200" dirty="0">
              <a:solidFill>
                <a:srgbClr val="002060"/>
              </a:solidFill>
              <a:effectLst>
                <a:glow rad="139700">
                  <a:schemeClr val="accent5">
                    <a:satMod val="175000"/>
                    <a:alpha val="40000"/>
                  </a:schemeClr>
                </a:glow>
              </a:effectLst>
            </a:endParaRPr>
          </a:p>
        </p:txBody>
      </p:sp>
      <p:pic>
        <p:nvPicPr>
          <p:cNvPr id="6" name="Picture 5" descr="A screenshot of a computer&#10;&#10;AI-generated content may be incorrect.">
            <a:extLst>
              <a:ext uri="{FF2B5EF4-FFF2-40B4-BE49-F238E27FC236}">
                <a16:creationId xmlns:a16="http://schemas.microsoft.com/office/drawing/2014/main" id="{4C7C28BE-5A30-F590-EFC9-493E523A8A66}"/>
              </a:ext>
            </a:extLst>
          </p:cNvPr>
          <p:cNvPicPr>
            <a:picLocks noChangeAspect="1"/>
          </p:cNvPicPr>
          <p:nvPr/>
        </p:nvPicPr>
        <p:blipFill>
          <a:blip r:embed="rId4">
            <a:extLst>
              <a:ext uri="{28A0092B-C50C-407E-A947-70E740481C1C}">
                <a14:useLocalDpi xmlns:a14="http://schemas.microsoft.com/office/drawing/2010/main" val="0"/>
              </a:ext>
            </a:extLst>
          </a:blip>
          <a:srcRect l="16071" t="32785" r="31811" b="6799"/>
          <a:stretch>
            <a:fillRect/>
          </a:stretch>
        </p:blipFill>
        <p:spPr>
          <a:xfrm>
            <a:off x="270076" y="4109766"/>
            <a:ext cx="4421563" cy="2579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E2B8404A-A5D0-7CB0-D50E-34D3225D6FE8}"/>
              </a:ext>
            </a:extLst>
          </p:cNvPr>
          <p:cNvSpPr txBox="1"/>
          <p:nvPr/>
        </p:nvSpPr>
        <p:spPr>
          <a:xfrm>
            <a:off x="198333" y="702999"/>
            <a:ext cx="6561282" cy="4362733"/>
          </a:xfrm>
          <a:prstGeom prst="rect">
            <a:avLst/>
          </a:prstGeom>
          <a:noFill/>
        </p:spPr>
        <p:txBody>
          <a:bodyPr wrap="square" rtlCol="0">
            <a:spAutoFit/>
          </a:bodyPr>
          <a:lstStyle/>
          <a:p>
            <a:pPr marL="342900" indent="-342900">
              <a:buFont typeface="Arial" panose="020B0604020202020204" pitchFamily="34" charset="0"/>
              <a:buChar char="•"/>
            </a:pPr>
            <a:r>
              <a:rPr lang="en-US" sz="1850" b="1" dirty="0">
                <a:solidFill>
                  <a:srgbClr val="002060"/>
                </a:solidFill>
                <a:latin typeface="Rockwell" panose="02060603020205020403" pitchFamily="18" charset="0"/>
              </a:rPr>
              <a:t>Best Overall Performer:</a:t>
            </a:r>
            <a:r>
              <a:rPr lang="en-US" sz="1850" dirty="0">
                <a:latin typeface="Rockwell" panose="02060603020205020403" pitchFamily="18" charset="0"/>
              </a:rPr>
              <a:t> </a:t>
            </a:r>
            <a:r>
              <a:rPr lang="en-US" sz="1850" b="1" dirty="0" err="1">
                <a:latin typeface="Rockwell" panose="02060603020205020403" pitchFamily="18" charset="0"/>
              </a:rPr>
              <a:t>XGBoost</a:t>
            </a:r>
            <a:r>
              <a:rPr lang="en-US" sz="1850" dirty="0">
                <a:latin typeface="Rockwell" panose="02060603020205020403" pitchFamily="18" charset="0"/>
              </a:rPr>
              <a:t> achieved the highest balance across all metrics, with a near-perfect  </a:t>
            </a:r>
            <a:r>
              <a:rPr lang="en-US" sz="1850" b="1" dirty="0">
                <a:latin typeface="Rockwell" panose="02060603020205020403" pitchFamily="18" charset="0"/>
              </a:rPr>
              <a:t>F1-Score (0.98)</a:t>
            </a:r>
            <a:r>
              <a:rPr lang="en-US" sz="1850" dirty="0">
                <a:latin typeface="Rockwell" panose="02060603020205020403" pitchFamily="18" charset="0"/>
              </a:rPr>
              <a:t> and </a:t>
            </a:r>
            <a:r>
              <a:rPr lang="en-US" sz="1850" b="1" dirty="0">
                <a:latin typeface="Rockwell" panose="02060603020205020403" pitchFamily="18" charset="0"/>
              </a:rPr>
              <a:t>Accuracy (0.996)</a:t>
            </a:r>
            <a:r>
              <a:rPr lang="en-US" sz="1850" dirty="0">
                <a:latin typeface="Rockwell" panose="02060603020205020403" pitchFamily="18" charset="0"/>
              </a:rPr>
              <a:t>.</a:t>
            </a:r>
          </a:p>
          <a:p>
            <a:endParaRPr lang="en-US" sz="1850" dirty="0">
              <a:latin typeface="Rockwell" panose="02060603020205020403" pitchFamily="18" charset="0"/>
            </a:endParaRPr>
          </a:p>
          <a:p>
            <a:pPr marL="342900" indent="-342900">
              <a:buFont typeface="Arial" panose="020B0604020202020204" pitchFamily="34" charset="0"/>
              <a:buChar char="•"/>
            </a:pPr>
            <a:r>
              <a:rPr lang="en-US" sz="1850" b="1" dirty="0">
                <a:solidFill>
                  <a:srgbClr val="002060"/>
                </a:solidFill>
                <a:latin typeface="Rockwell" panose="02060603020205020403" pitchFamily="18" charset="0"/>
              </a:rPr>
              <a:t>Reliability</a:t>
            </a:r>
            <a:r>
              <a:rPr lang="en-US" sz="1850" b="1" dirty="0">
                <a:latin typeface="Rockwell" panose="02060603020205020403" pitchFamily="18" charset="0"/>
              </a:rPr>
              <a:t>:</a:t>
            </a:r>
            <a:r>
              <a:rPr lang="en-US" sz="1850" dirty="0">
                <a:latin typeface="Rockwell" panose="02060603020205020403" pitchFamily="18" charset="0"/>
              </a:rPr>
              <a:t> </a:t>
            </a:r>
            <a:r>
              <a:rPr lang="en-US" sz="1850" b="1" dirty="0">
                <a:latin typeface="Rockwell" panose="02060603020205020403" pitchFamily="18" charset="0"/>
              </a:rPr>
              <a:t>Random Forest</a:t>
            </a:r>
            <a:r>
              <a:rPr lang="en-US" sz="1850" dirty="0">
                <a:latin typeface="Rockwell" panose="02060603020205020403" pitchFamily="18" charset="0"/>
              </a:rPr>
              <a:t> closely followed </a:t>
            </a:r>
            <a:r>
              <a:rPr lang="en-US" sz="1850" dirty="0" err="1">
                <a:latin typeface="Rockwell" panose="02060603020205020403" pitchFamily="18" charset="0"/>
              </a:rPr>
              <a:t>XGBoost</a:t>
            </a:r>
            <a:r>
              <a:rPr lang="en-US" sz="1850" dirty="0">
                <a:latin typeface="Rockwell" panose="02060603020205020403" pitchFamily="18" charset="0"/>
              </a:rPr>
              <a:t>, maintaining high Precision (</a:t>
            </a:r>
            <a:r>
              <a:rPr lang="en-US" sz="1850" b="1" dirty="0">
                <a:latin typeface="Rockwell" panose="02060603020205020403" pitchFamily="18" charset="0"/>
              </a:rPr>
              <a:t>0.99</a:t>
            </a:r>
            <a:r>
              <a:rPr lang="en-US" sz="1850" dirty="0">
                <a:latin typeface="Rockwell" panose="02060603020205020403" pitchFamily="18" charset="0"/>
              </a:rPr>
              <a:t>) but slightly lower Recall.</a:t>
            </a:r>
          </a:p>
          <a:p>
            <a:endParaRPr lang="en-US" sz="1850" dirty="0">
              <a:latin typeface="Rockwell" panose="02060603020205020403" pitchFamily="18" charset="0"/>
            </a:endParaRPr>
          </a:p>
          <a:p>
            <a:pPr marL="342900" indent="-342900">
              <a:buFont typeface="Arial" panose="020B0604020202020204" pitchFamily="34" charset="0"/>
              <a:buChar char="•"/>
            </a:pPr>
            <a:r>
              <a:rPr lang="en-US" sz="1850" b="1" dirty="0">
                <a:solidFill>
                  <a:srgbClr val="002060"/>
                </a:solidFill>
                <a:latin typeface="Rockwell" panose="02060603020205020403" pitchFamily="18" charset="0"/>
              </a:rPr>
              <a:t>Precision </a:t>
            </a:r>
            <a:r>
              <a:rPr lang="en-US" sz="1850" b="1" dirty="0">
                <a:latin typeface="Rockwell" panose="02060603020205020403" pitchFamily="18" charset="0"/>
              </a:rPr>
              <a:t>:</a:t>
            </a:r>
            <a:r>
              <a:rPr lang="en-US" sz="1850" dirty="0">
                <a:latin typeface="Rockwell" panose="02060603020205020403" pitchFamily="18" charset="0"/>
              </a:rPr>
              <a:t> While </a:t>
            </a:r>
            <a:r>
              <a:rPr lang="en-US" sz="1850" b="1" dirty="0">
                <a:latin typeface="Rockwell" panose="02060603020205020403" pitchFamily="18" charset="0"/>
              </a:rPr>
              <a:t>Logistic Regression</a:t>
            </a:r>
            <a:r>
              <a:rPr lang="en-US" sz="1850" dirty="0">
                <a:latin typeface="Rockwell" panose="02060603020205020403" pitchFamily="18" charset="0"/>
              </a:rPr>
              <a:t> has excellent Recall (0.99), its low Precision (</a:t>
            </a:r>
            <a:r>
              <a:rPr lang="en-US" sz="1850" b="1" dirty="0">
                <a:latin typeface="Rockwell" panose="02060603020205020403" pitchFamily="18" charset="0"/>
              </a:rPr>
              <a:t>0.56</a:t>
            </a:r>
            <a:r>
              <a:rPr lang="en-US" sz="1850" dirty="0">
                <a:latin typeface="Rockwell" panose="02060603020205020403" pitchFamily="18" charset="0"/>
              </a:rPr>
              <a:t>) indicates a high number of False Positives.</a:t>
            </a:r>
          </a:p>
          <a:p>
            <a:br>
              <a:rPr lang="en-US" sz="1850" dirty="0">
                <a:latin typeface="Rockwell" panose="02060603020205020403" pitchFamily="18" charset="0"/>
              </a:rPr>
            </a:br>
            <a:endParaRPr lang="en-US" sz="1850" dirty="0">
              <a:latin typeface="Rockwell" panose="02060603020205020403" pitchFamily="18" charset="0"/>
            </a:endParaRPr>
          </a:p>
          <a:p>
            <a:endParaRPr lang="en-US" sz="1850" b="1" dirty="0">
              <a:latin typeface="Rockwell" panose="02060603020205020403" pitchFamily="18" charset="0"/>
            </a:endParaRPr>
          </a:p>
          <a:p>
            <a:endParaRPr lang="en-IN" sz="1850" dirty="0">
              <a:latin typeface="Rockwell" panose="02060603020205020403" pitchFamily="18" charset="0"/>
            </a:endParaRPr>
          </a:p>
        </p:txBody>
      </p:sp>
      <p:sp>
        <p:nvSpPr>
          <p:cNvPr id="10" name="TextBox 9">
            <a:extLst>
              <a:ext uri="{FF2B5EF4-FFF2-40B4-BE49-F238E27FC236}">
                <a16:creationId xmlns:a16="http://schemas.microsoft.com/office/drawing/2014/main" id="{E57C35CE-622E-C54F-FBA2-A91F4F772749}"/>
              </a:ext>
            </a:extLst>
          </p:cNvPr>
          <p:cNvSpPr txBox="1"/>
          <p:nvPr/>
        </p:nvSpPr>
        <p:spPr>
          <a:xfrm>
            <a:off x="5639166" y="4288596"/>
            <a:ext cx="6111432" cy="1785104"/>
          </a:xfrm>
          <a:prstGeom prst="rect">
            <a:avLst/>
          </a:prstGeom>
          <a:noFill/>
        </p:spPr>
        <p:txBody>
          <a:bodyPr wrap="square">
            <a:spAutoFit/>
          </a:bodyPr>
          <a:lstStyle/>
          <a:p>
            <a:pPr>
              <a:buNone/>
            </a:pPr>
            <a:r>
              <a:rPr lang="en-US" sz="2000" b="1" dirty="0">
                <a:solidFill>
                  <a:srgbClr val="002060"/>
                </a:solidFill>
                <a:effectLst>
                  <a:glow rad="139700">
                    <a:schemeClr val="accent5">
                      <a:satMod val="175000"/>
                      <a:alpha val="40000"/>
                    </a:schemeClr>
                  </a:glow>
                </a:effectLst>
                <a:latin typeface="Rockwell" panose="02060603020205020403" pitchFamily="18" charset="0"/>
              </a:rPr>
              <a:t>Strategic Recommendation</a:t>
            </a:r>
          </a:p>
          <a:p>
            <a:pPr>
              <a:buNone/>
            </a:pPr>
            <a:endParaRPr lang="en-US" b="1" dirty="0"/>
          </a:p>
          <a:p>
            <a:pPr>
              <a:buNone/>
            </a:pPr>
            <a:r>
              <a:rPr lang="en-US" b="1" dirty="0">
                <a:latin typeface="Rockwell" panose="02060603020205020403" pitchFamily="18" charset="0"/>
              </a:rPr>
              <a:t>Select </a:t>
            </a:r>
            <a:r>
              <a:rPr lang="en-US" b="1" dirty="0" err="1">
                <a:latin typeface="Rockwell" panose="02060603020205020403" pitchFamily="18" charset="0"/>
              </a:rPr>
              <a:t>XGBoost</a:t>
            </a:r>
            <a:r>
              <a:rPr lang="en-US" dirty="0">
                <a:latin typeface="Rockwell" panose="02060603020205020403" pitchFamily="18" charset="0"/>
              </a:rPr>
              <a:t> for production. It provides the most robust predictions with the fewest errors (highest F1-score), making it significantly more dependable than the baseline Logistic Regression model.</a:t>
            </a:r>
          </a:p>
        </p:txBody>
      </p:sp>
    </p:spTree>
    <p:extLst>
      <p:ext uri="{BB962C8B-B14F-4D97-AF65-F5344CB8AC3E}">
        <p14:creationId xmlns:p14="http://schemas.microsoft.com/office/powerpoint/2010/main" val="75241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71DEFB-47F1-1A0E-9BF3-79F42A76C806}"/>
              </a:ext>
            </a:extLst>
          </p:cNvPr>
          <p:cNvSpPr txBox="1"/>
          <p:nvPr/>
        </p:nvSpPr>
        <p:spPr>
          <a:xfrm>
            <a:off x="2666999" y="108860"/>
            <a:ext cx="6858002" cy="76944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n w="0"/>
                <a:solidFill>
                  <a:srgbClr val="002060"/>
                </a:solidFill>
                <a:effectLst>
                  <a:outerShdw blurRad="38100" dist="19050" dir="2700000" algn="tl" rotWithShape="0">
                    <a:schemeClr val="dk1">
                      <a:alpha val="40000"/>
                    </a:schemeClr>
                  </a:outerShdw>
                </a:effectLst>
                <a:latin typeface="Rockwell" panose="02060603020205020403" pitchFamily="18" charset="0"/>
                <a:ea typeface="+mj-ea"/>
                <a:cs typeface="+mj-cs"/>
              </a:rPr>
              <a:t>C</a:t>
            </a:r>
            <a:r>
              <a:rPr lang="en-IN" sz="4400" b="1" dirty="0" err="1">
                <a:ln w="0"/>
                <a:solidFill>
                  <a:srgbClr val="002060"/>
                </a:solidFill>
                <a:effectLst>
                  <a:outerShdw blurRad="38100" dist="19050" dir="2700000" algn="tl" rotWithShape="0">
                    <a:schemeClr val="dk1">
                      <a:alpha val="40000"/>
                    </a:schemeClr>
                  </a:outerShdw>
                </a:effectLst>
                <a:latin typeface="Rockwell" panose="02060603020205020403" pitchFamily="18" charset="0"/>
                <a:ea typeface="+mj-ea"/>
                <a:cs typeface="+mj-cs"/>
              </a:rPr>
              <a:t>onclusion</a:t>
            </a:r>
            <a:endParaRPr lang="en-IN" sz="4400" b="1" dirty="0">
              <a:ln w="0"/>
              <a:solidFill>
                <a:srgbClr val="002060"/>
              </a:solidFill>
              <a:effectLst>
                <a:outerShdw blurRad="38100" dist="19050" dir="2700000" algn="tl" rotWithShape="0">
                  <a:schemeClr val="dk1">
                    <a:alpha val="40000"/>
                  </a:schemeClr>
                </a:outerShdw>
              </a:effectLst>
              <a:latin typeface="Rockwell" panose="02060603020205020403" pitchFamily="18" charset="0"/>
              <a:ea typeface="+mj-ea"/>
              <a:cs typeface="+mj-cs"/>
            </a:endParaRPr>
          </a:p>
        </p:txBody>
      </p:sp>
      <p:sp>
        <p:nvSpPr>
          <p:cNvPr id="9" name="TextBox 8">
            <a:extLst>
              <a:ext uri="{FF2B5EF4-FFF2-40B4-BE49-F238E27FC236}">
                <a16:creationId xmlns:a16="http://schemas.microsoft.com/office/drawing/2014/main" id="{CA52768D-AB0D-A548-F8F5-C26A9B166449}"/>
              </a:ext>
            </a:extLst>
          </p:cNvPr>
          <p:cNvSpPr txBox="1"/>
          <p:nvPr/>
        </p:nvSpPr>
        <p:spPr>
          <a:xfrm>
            <a:off x="761660" y="3943959"/>
            <a:ext cx="2808312" cy="538609"/>
          </a:xfrm>
          <a:prstGeom prst="rect">
            <a:avLst/>
          </a:prstGeom>
          <a:noFill/>
        </p:spPr>
        <p:txBody>
          <a:bodyPr wrap="square">
            <a:spAutoFit/>
          </a:bodyPr>
          <a:lstStyle>
            <a:defPPr>
              <a:defRPr lang="en-US"/>
            </a:defPPr>
            <a:lvl1pPr>
              <a:defRPr sz="2900" b="1">
                <a:ln>
                  <a:solidFill>
                    <a:schemeClr val="accent1">
                      <a:lumMod val="20000"/>
                      <a:lumOff val="80000"/>
                    </a:schemeClr>
                  </a:solidFill>
                </a:ln>
                <a:solidFill>
                  <a:srgbClr val="002060"/>
                </a:solidFill>
                <a:effectLst>
                  <a:outerShdw blurRad="38100" dist="38100" dir="2700000" algn="tl">
                    <a:srgbClr val="000000">
                      <a:alpha val="43137"/>
                    </a:srgbClr>
                  </a:outerShdw>
                </a:effectLst>
                <a:latin typeface="Copperplate Gothic Bold" panose="020E0705020206020404" pitchFamily="34" charset="0"/>
              </a:defRPr>
            </a:lvl1pPr>
          </a:lstStyle>
          <a:p>
            <a:pPr algn="ctr"/>
            <a:r>
              <a:rPr lang="en-IN" sz="2800" dirty="0">
                <a:effectLst>
                  <a:glow rad="139700">
                    <a:schemeClr val="accent5">
                      <a:satMod val="175000"/>
                      <a:alpha val="40000"/>
                    </a:schemeClr>
                  </a:glow>
                  <a:outerShdw blurRad="38100" dist="38100" dir="2700000" algn="tl">
                    <a:srgbClr val="000000">
                      <a:alpha val="43137"/>
                    </a:srgbClr>
                  </a:outerShdw>
                </a:effectLst>
                <a:latin typeface="Rockwell" panose="02060603020205020403" pitchFamily="18" charset="0"/>
              </a:rPr>
              <a:t>Limitations</a:t>
            </a:r>
          </a:p>
        </p:txBody>
      </p:sp>
      <p:pic>
        <p:nvPicPr>
          <p:cNvPr id="23" name="Picture 22">
            <a:extLst>
              <a:ext uri="{FF2B5EF4-FFF2-40B4-BE49-F238E27FC236}">
                <a16:creationId xmlns:a16="http://schemas.microsoft.com/office/drawing/2014/main" id="{8543B75B-7229-675E-15FD-FA75A5CF6842}"/>
              </a:ext>
            </a:extLst>
          </p:cNvPr>
          <p:cNvPicPr>
            <a:picLocks noChangeAspect="1"/>
          </p:cNvPicPr>
          <p:nvPr/>
        </p:nvPicPr>
        <p:blipFill>
          <a:blip r:embed="rId2">
            <a:duotone>
              <a:schemeClr val="accent4">
                <a:shade val="45000"/>
                <a:satMod val="135000"/>
              </a:schemeClr>
              <a:prstClr val="white"/>
            </a:duotone>
            <a:alphaModFix amt="85000"/>
            <a:extLst>
              <a:ext uri="{28A0092B-C50C-407E-A947-70E740481C1C}">
                <a14:useLocalDpi xmlns:a14="http://schemas.microsoft.com/office/drawing/2010/main" val="0"/>
              </a:ext>
            </a:extLst>
          </a:blip>
          <a:stretch>
            <a:fillRect/>
          </a:stretch>
        </p:blipFill>
        <p:spPr>
          <a:xfrm>
            <a:off x="319484" y="948410"/>
            <a:ext cx="540000" cy="540000"/>
          </a:xfrm>
          <a:prstGeom prst="rect">
            <a:avLst/>
          </a:prstGeom>
        </p:spPr>
      </p:pic>
      <p:pic>
        <p:nvPicPr>
          <p:cNvPr id="27" name="Picture 26">
            <a:extLst>
              <a:ext uri="{FF2B5EF4-FFF2-40B4-BE49-F238E27FC236}">
                <a16:creationId xmlns:a16="http://schemas.microsoft.com/office/drawing/2014/main" id="{A6A6962B-9EAE-3FED-870D-5E946F20972A}"/>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868795" y="277044"/>
            <a:ext cx="601257" cy="601257"/>
          </a:xfrm>
          <a:prstGeom prst="rect">
            <a:avLst/>
          </a:prstGeom>
        </p:spPr>
      </p:pic>
      <p:pic>
        <p:nvPicPr>
          <p:cNvPr id="25" name="Picture 24">
            <a:extLst>
              <a:ext uri="{FF2B5EF4-FFF2-40B4-BE49-F238E27FC236}">
                <a16:creationId xmlns:a16="http://schemas.microsoft.com/office/drawing/2014/main" id="{768390AD-A337-FD55-BD7D-6A55CEEADCAC}"/>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3051" y="3943959"/>
            <a:ext cx="538609" cy="538609"/>
          </a:xfrm>
          <a:prstGeom prst="rect">
            <a:avLst/>
          </a:prstGeom>
        </p:spPr>
      </p:pic>
      <p:sp>
        <p:nvSpPr>
          <p:cNvPr id="7" name="TextBox 6">
            <a:extLst>
              <a:ext uri="{FF2B5EF4-FFF2-40B4-BE49-F238E27FC236}">
                <a16:creationId xmlns:a16="http://schemas.microsoft.com/office/drawing/2014/main" id="{EFC86265-4DC5-F2D9-5A9D-FC805F7E26DD}"/>
              </a:ext>
            </a:extLst>
          </p:cNvPr>
          <p:cNvSpPr txBox="1"/>
          <p:nvPr/>
        </p:nvSpPr>
        <p:spPr>
          <a:xfrm>
            <a:off x="319484" y="1636854"/>
            <a:ext cx="10005134" cy="2308324"/>
          </a:xfrm>
          <a:prstGeom prst="rect">
            <a:avLst/>
          </a:prstGeom>
          <a:noFill/>
        </p:spPr>
        <p:txBody>
          <a:bodyPr wrap="square">
            <a:spAutoFit/>
          </a:bodyPr>
          <a:lstStyle/>
          <a:p>
            <a:pPr>
              <a:buFont typeface="Arial" panose="020B0604020202020204" pitchFamily="34" charset="0"/>
              <a:buChar char="•"/>
            </a:pPr>
            <a:r>
              <a:rPr lang="en-US" b="1" dirty="0">
                <a:latin typeface="Rockwell" panose="02060603020205020403" pitchFamily="18" charset="0"/>
              </a:rPr>
              <a:t>Best Model:</a:t>
            </a:r>
            <a:r>
              <a:rPr lang="en-US" dirty="0">
                <a:latin typeface="Rockwell" panose="02060603020205020403" pitchFamily="18" charset="0"/>
              </a:rPr>
              <a:t> </a:t>
            </a:r>
            <a:r>
              <a:rPr lang="en-US" b="1" dirty="0" err="1">
                <a:latin typeface="Rockwell" panose="02060603020205020403" pitchFamily="18" charset="0"/>
              </a:rPr>
              <a:t>XGBoost</a:t>
            </a:r>
            <a:r>
              <a:rPr lang="en-US" dirty="0">
                <a:latin typeface="Rockwell" panose="02060603020205020403" pitchFamily="18" charset="0"/>
              </a:rPr>
              <a:t> is the superior choice, delivering </a:t>
            </a:r>
            <a:r>
              <a:rPr lang="en-US" b="1" dirty="0">
                <a:latin typeface="Rockwell" panose="02060603020205020403" pitchFamily="18" charset="0"/>
              </a:rPr>
              <a:t>99.6% accuracy</a:t>
            </a:r>
            <a:r>
              <a:rPr lang="en-US" dirty="0">
                <a:latin typeface="Rockwell" panose="02060603020205020403" pitchFamily="18" charset="0"/>
              </a:rPr>
              <a:t> and a near-perfect balance of precision and recall.</a:t>
            </a:r>
          </a:p>
          <a:p>
            <a:pPr>
              <a:buFont typeface="Arial" panose="020B0604020202020204" pitchFamily="34" charset="0"/>
              <a:buChar char="•"/>
            </a:pPr>
            <a:endParaRPr lang="en-US" dirty="0">
              <a:latin typeface="Rockwell" panose="02060603020205020403" pitchFamily="18" charset="0"/>
            </a:endParaRPr>
          </a:p>
          <a:p>
            <a:pPr>
              <a:buFont typeface="Arial" panose="020B0604020202020204" pitchFamily="34" charset="0"/>
              <a:buChar char="•"/>
            </a:pPr>
            <a:r>
              <a:rPr lang="en-US" b="1" dirty="0">
                <a:latin typeface="Rockwell" panose="02060603020205020403" pitchFamily="18" charset="0"/>
              </a:rPr>
              <a:t>Fraud Hotspots:</a:t>
            </a:r>
            <a:r>
              <a:rPr lang="en-US" dirty="0">
                <a:latin typeface="Rockwell" panose="02060603020205020403" pitchFamily="18" charset="0"/>
              </a:rPr>
              <a:t> Fraudulent activity is exclusively concentrated in </a:t>
            </a:r>
            <a:r>
              <a:rPr lang="en-US" b="1" dirty="0">
                <a:latin typeface="Rockwell" panose="02060603020205020403" pitchFamily="18" charset="0"/>
              </a:rPr>
              <a:t>TRANSFER</a:t>
            </a:r>
            <a:r>
              <a:rPr lang="en-US" dirty="0">
                <a:latin typeface="Rockwell" panose="02060603020205020403" pitchFamily="18" charset="0"/>
              </a:rPr>
              <a:t> and </a:t>
            </a:r>
            <a:r>
              <a:rPr lang="en-US" b="1" dirty="0">
                <a:latin typeface="Rockwell" panose="02060603020205020403" pitchFamily="18" charset="0"/>
              </a:rPr>
              <a:t>CASH_OUT</a:t>
            </a:r>
            <a:r>
              <a:rPr lang="en-US" dirty="0">
                <a:latin typeface="Rockwell" panose="02060603020205020403" pitchFamily="18" charset="0"/>
              </a:rPr>
              <a:t> transactions.</a:t>
            </a:r>
          </a:p>
          <a:p>
            <a:pPr>
              <a:buFont typeface="Arial" panose="020B0604020202020204" pitchFamily="34" charset="0"/>
              <a:buChar char="•"/>
            </a:pPr>
            <a:endParaRPr lang="en-US" dirty="0">
              <a:latin typeface="Rockwell" panose="02060603020205020403" pitchFamily="18" charset="0"/>
            </a:endParaRPr>
          </a:p>
          <a:p>
            <a:pPr>
              <a:buFont typeface="Arial" panose="020B0604020202020204" pitchFamily="34" charset="0"/>
              <a:buChar char="•"/>
            </a:pPr>
            <a:r>
              <a:rPr lang="en-US" b="1" dirty="0">
                <a:latin typeface="Rockwell" panose="02060603020205020403" pitchFamily="18" charset="0"/>
              </a:rPr>
              <a:t>High Sensitivity:</a:t>
            </a:r>
            <a:r>
              <a:rPr lang="en-US" dirty="0">
                <a:latin typeface="Rockwell" panose="02060603020205020403" pitchFamily="18" charset="0"/>
              </a:rPr>
              <a:t> All models successfully identified over </a:t>
            </a:r>
            <a:r>
              <a:rPr lang="en-US" b="1" dirty="0">
                <a:latin typeface="Rockwell" panose="02060603020205020403" pitchFamily="18" charset="0"/>
              </a:rPr>
              <a:t>95% of fraud cases</a:t>
            </a:r>
            <a:r>
              <a:rPr lang="en-US" dirty="0">
                <a:latin typeface="Rockwell" panose="02060603020205020403" pitchFamily="18" charset="0"/>
              </a:rPr>
              <a:t>, ensuring high security.</a:t>
            </a:r>
          </a:p>
        </p:txBody>
      </p:sp>
      <p:sp>
        <p:nvSpPr>
          <p:cNvPr id="10" name="TextBox 9">
            <a:extLst>
              <a:ext uri="{FF2B5EF4-FFF2-40B4-BE49-F238E27FC236}">
                <a16:creationId xmlns:a16="http://schemas.microsoft.com/office/drawing/2014/main" id="{08E61A7E-C482-EADA-36D0-FF34591B347B}"/>
              </a:ext>
            </a:extLst>
          </p:cNvPr>
          <p:cNvSpPr txBox="1"/>
          <p:nvPr/>
        </p:nvSpPr>
        <p:spPr>
          <a:xfrm>
            <a:off x="958430" y="1026745"/>
            <a:ext cx="6655442" cy="461665"/>
          </a:xfrm>
          <a:prstGeom prst="rect">
            <a:avLst/>
          </a:prstGeom>
          <a:noFill/>
        </p:spPr>
        <p:txBody>
          <a:bodyPr wrap="square">
            <a:spAutoFit/>
          </a:bodyPr>
          <a:lstStyle/>
          <a:p>
            <a:pPr>
              <a:buNone/>
            </a:pPr>
            <a:r>
              <a:rPr lang="en-US" sz="2400" b="1" dirty="0">
                <a:solidFill>
                  <a:srgbClr val="002060"/>
                </a:solidFill>
                <a:effectLst>
                  <a:glow rad="139700">
                    <a:schemeClr val="accent5">
                      <a:satMod val="175000"/>
                      <a:alpha val="40000"/>
                    </a:schemeClr>
                  </a:glow>
                </a:effectLst>
                <a:latin typeface="Rockwell" panose="02060603020205020403" pitchFamily="18" charset="0"/>
              </a:rPr>
              <a:t>Key Findings</a:t>
            </a:r>
          </a:p>
        </p:txBody>
      </p:sp>
      <p:sp>
        <p:nvSpPr>
          <p:cNvPr id="19" name="TextBox 18">
            <a:extLst>
              <a:ext uri="{FF2B5EF4-FFF2-40B4-BE49-F238E27FC236}">
                <a16:creationId xmlns:a16="http://schemas.microsoft.com/office/drawing/2014/main" id="{59F96686-8DD0-EB99-68F3-4AE4EC0F047A}"/>
              </a:ext>
            </a:extLst>
          </p:cNvPr>
          <p:cNvSpPr txBox="1"/>
          <p:nvPr/>
        </p:nvSpPr>
        <p:spPr>
          <a:xfrm>
            <a:off x="104977" y="4440816"/>
            <a:ext cx="10434147" cy="2308324"/>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latin typeface="Rockwell" panose="02060603020205020403" pitchFamily="18" charset="0"/>
              </a:rPr>
              <a:t>  Sample Size:</a:t>
            </a:r>
            <a:r>
              <a:rPr lang="en-US" altLang="en-US" dirty="0">
                <a:latin typeface="Rockwell" panose="02060603020205020403" pitchFamily="18" charset="0"/>
              </a:rPr>
              <a:t> Results are based on a small dataset (~11k records); performance needs validation at scale.</a:t>
            </a:r>
          </a:p>
          <a:p>
            <a:pPr lvl="0" eaLnBrk="0" fontAlgn="base" hangingPunct="0">
              <a:spcBef>
                <a:spcPct val="0"/>
              </a:spcBef>
              <a:spcAft>
                <a:spcPct val="0"/>
              </a:spcAft>
              <a:buFontTx/>
              <a:buChar char="•"/>
            </a:pPr>
            <a:endParaRPr lang="en-US" altLang="en-US" dirty="0">
              <a:latin typeface="Rockwell" panose="02060603020205020403" pitchFamily="18" charset="0"/>
            </a:endParaRPr>
          </a:p>
          <a:p>
            <a:pPr lvl="0" eaLnBrk="0" fontAlgn="base" hangingPunct="0">
              <a:spcBef>
                <a:spcPct val="0"/>
              </a:spcBef>
              <a:spcAft>
                <a:spcPct val="0"/>
              </a:spcAft>
              <a:buFontTx/>
              <a:buChar char="•"/>
            </a:pPr>
            <a:r>
              <a:rPr lang="en-US" altLang="en-US" b="1" dirty="0">
                <a:latin typeface="Rockwell" panose="02060603020205020403" pitchFamily="18" charset="0"/>
              </a:rPr>
              <a:t>  Feature Gaps:</a:t>
            </a:r>
            <a:r>
              <a:rPr lang="en-US" altLang="en-US" dirty="0">
                <a:latin typeface="Rockwell" panose="02060603020205020403" pitchFamily="18" charset="0"/>
              </a:rPr>
              <a:t> Absence of </a:t>
            </a:r>
            <a:r>
              <a:rPr lang="en-US" altLang="en-US" b="1" dirty="0">
                <a:latin typeface="Rockwell" panose="02060603020205020403" pitchFamily="18" charset="0"/>
              </a:rPr>
              <a:t>geographic and temporal data</a:t>
            </a:r>
            <a:r>
              <a:rPr lang="en-US" altLang="en-US" dirty="0">
                <a:latin typeface="Rockwell" panose="02060603020205020403" pitchFamily="18" charset="0"/>
              </a:rPr>
              <a:t> (time/location) limits detection of complex fraud patterns</a:t>
            </a:r>
          </a:p>
          <a:p>
            <a:pPr lvl="0" eaLnBrk="0" fontAlgn="base" hangingPunct="0">
              <a:spcBef>
                <a:spcPct val="0"/>
              </a:spcBef>
              <a:spcAft>
                <a:spcPct val="0"/>
              </a:spcAft>
            </a:pPr>
            <a:endParaRPr lang="en-US" altLang="en-US" dirty="0">
              <a:latin typeface="Rockwell" panose="02060603020205020403" pitchFamily="18" charset="0"/>
            </a:endParaRPr>
          </a:p>
          <a:p>
            <a:pPr lvl="0" eaLnBrk="0" fontAlgn="base" hangingPunct="0">
              <a:spcBef>
                <a:spcPct val="0"/>
              </a:spcBef>
              <a:spcAft>
                <a:spcPct val="0"/>
              </a:spcAft>
              <a:buFontTx/>
              <a:buChar char="•"/>
            </a:pPr>
            <a:r>
              <a:rPr lang="en-US" altLang="en-US" b="1" dirty="0">
                <a:latin typeface="Rockwell" panose="02060603020205020403" pitchFamily="18" charset="0"/>
              </a:rPr>
              <a:t>  False Positives:</a:t>
            </a:r>
            <a:r>
              <a:rPr lang="en-US" altLang="en-US" dirty="0">
                <a:latin typeface="Rockwell" panose="02060603020205020403" pitchFamily="18" charset="0"/>
              </a:rPr>
              <a:t> High recall in simpler models (Logistic Regression) leads to excessive "false alarms" for customers</a:t>
            </a:r>
            <a:endParaRPr lang="en-IN" dirty="0">
              <a:latin typeface="Rockwell" panose="02060603020205020403" pitchFamily="18" charset="0"/>
            </a:endParaRPr>
          </a:p>
        </p:txBody>
      </p:sp>
    </p:spTree>
    <p:extLst>
      <p:ext uri="{BB962C8B-B14F-4D97-AF65-F5344CB8AC3E}">
        <p14:creationId xmlns:p14="http://schemas.microsoft.com/office/powerpoint/2010/main" val="258021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E268C-EADC-B640-56A8-16810C3D5B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8622F8-9410-C6D7-556B-31F986F11C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FA70D825-7EFE-3125-C71C-01784D8FF4DF}"/>
              </a:ext>
            </a:extLst>
          </p:cNvPr>
          <p:cNvSpPr txBox="1"/>
          <p:nvPr/>
        </p:nvSpPr>
        <p:spPr>
          <a:xfrm>
            <a:off x="436880" y="702999"/>
            <a:ext cx="4254759" cy="584775"/>
          </a:xfrm>
          <a:prstGeom prst="rect">
            <a:avLst/>
          </a:prstGeom>
          <a:noFill/>
        </p:spPr>
        <p:txBody>
          <a:bodyPr wrap="square" rtlCol="0">
            <a:spAutoFit/>
          </a:bodyPr>
          <a:lstStyle/>
          <a:p>
            <a:r>
              <a:rPr lang="en-US" sz="3200" dirty="0">
                <a:latin typeface="Rockwell" panose="02060603020205020403" pitchFamily="18" charset="0"/>
              </a:rPr>
              <a:t> </a:t>
            </a:r>
            <a:endParaRPr lang="en-IN" sz="3200" dirty="0">
              <a:latin typeface="Rockwell" panose="02060603020205020403" pitchFamily="18" charset="0"/>
            </a:endParaRPr>
          </a:p>
        </p:txBody>
      </p:sp>
      <p:sp>
        <p:nvSpPr>
          <p:cNvPr id="18" name="TextBox 9">
            <a:extLst>
              <a:ext uri="{FF2B5EF4-FFF2-40B4-BE49-F238E27FC236}">
                <a16:creationId xmlns:a16="http://schemas.microsoft.com/office/drawing/2014/main" id="{C5D918CD-BCF7-95AB-F147-1D633C3AA182}"/>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6" name="Picture 5" descr="A yellow post it note with blue text&#10;&#10;AI-generated content may be incorrect.">
            <a:extLst>
              <a:ext uri="{FF2B5EF4-FFF2-40B4-BE49-F238E27FC236}">
                <a16:creationId xmlns:a16="http://schemas.microsoft.com/office/drawing/2014/main" id="{E81E77FF-E926-E99F-1534-AF65E1062CB9}"/>
              </a:ext>
            </a:extLst>
          </p:cNvPr>
          <p:cNvPicPr>
            <a:picLocks noChangeAspect="1"/>
          </p:cNvPicPr>
          <p:nvPr/>
        </p:nvPicPr>
        <p:blipFill>
          <a:blip r:embed="rId3">
            <a:duotone>
              <a:prstClr val="black"/>
              <a:schemeClr val="accent5">
                <a:tint val="45000"/>
                <a:satMod val="400000"/>
              </a:schemeClr>
            </a:duotone>
            <a:alphaModFix amt="8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87551" y="209939"/>
            <a:ext cx="6211781" cy="6438122"/>
          </a:xfrm>
          <a:prstGeom prst="rect">
            <a:avLst/>
          </a:prstGeom>
        </p:spPr>
      </p:pic>
    </p:spTree>
    <p:extLst>
      <p:ext uri="{BB962C8B-B14F-4D97-AF65-F5344CB8AC3E}">
        <p14:creationId xmlns:p14="http://schemas.microsoft.com/office/powerpoint/2010/main" val="178327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evice&#10;&#10;Description automatically generated">
            <a:extLst>
              <a:ext uri="{FF2B5EF4-FFF2-40B4-BE49-F238E27FC236}">
                <a16:creationId xmlns:a16="http://schemas.microsoft.com/office/drawing/2014/main" id="{D5B65F9C-ED4C-1602-B913-3A2EB097126B}"/>
              </a:ext>
            </a:extLst>
          </p:cNvPr>
          <p:cNvPicPr>
            <a:picLocks noChangeAspect="1"/>
          </p:cNvPicPr>
          <p:nvPr/>
        </p:nvPicPr>
        <p:blipFill rotWithShape="1">
          <a:blip r:embed="rId2">
            <a:duotone>
              <a:prstClr val="black"/>
              <a:schemeClr val="accent1">
                <a:tint val="45000"/>
                <a:satMod val="400000"/>
              </a:schemeClr>
            </a:duotone>
            <a:alphaModFix amt="35000"/>
            <a:extLst>
              <a:ext uri="{BEBA8EAE-BF5A-486C-A8C5-ECC9F3942E4B}">
                <a14:imgProps xmlns:a14="http://schemas.microsoft.com/office/drawing/2010/main">
                  <a14:imgLayer r:embed="rId3">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523747" y="0"/>
            <a:ext cx="4668253"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13C344C5-228E-F045-01B5-63A5ECF788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3" name="TextBox 2">
            <a:extLst>
              <a:ext uri="{FF2B5EF4-FFF2-40B4-BE49-F238E27FC236}">
                <a16:creationId xmlns:a16="http://schemas.microsoft.com/office/drawing/2014/main" id="{E6CF5FCF-8DC9-98FB-E48A-4251EA574F9D}"/>
              </a:ext>
            </a:extLst>
          </p:cNvPr>
          <p:cNvSpPr txBox="1"/>
          <p:nvPr/>
        </p:nvSpPr>
        <p:spPr>
          <a:xfrm>
            <a:off x="0" y="675165"/>
            <a:ext cx="6946552" cy="2585323"/>
          </a:xfrm>
          <a:prstGeom prst="rect">
            <a:avLst/>
          </a:prstGeom>
          <a:noFill/>
          <a:effectLst>
            <a:innerShdw blurRad="63500" dist="50800" dir="8100000">
              <a:prstClr val="black">
                <a:alpha val="50000"/>
              </a:prstClr>
            </a:innerShdw>
          </a:effectLst>
        </p:spPr>
        <p:txBody>
          <a:bodyPr wrap="square" rtlCol="0">
            <a:spAutoFit/>
          </a:bodyPr>
          <a:lstStyle/>
          <a:p>
            <a:r>
              <a:rPr lang="en-US" sz="5400" b="1" dirty="0">
                <a:solidFill>
                  <a:schemeClr val="accent1">
                    <a:lumMod val="50000"/>
                  </a:schemeClr>
                </a:solidFill>
                <a:latin typeface="Rockwell" panose="02060603020205020403" pitchFamily="18" charset="0"/>
              </a:rPr>
              <a:t>FRAUD DETECTION ANALYSIS</a:t>
            </a:r>
            <a:endParaRPr lang="en-IN" sz="5400" b="1" dirty="0">
              <a:solidFill>
                <a:schemeClr val="accent1">
                  <a:lumMod val="50000"/>
                </a:schemeClr>
              </a:solidFill>
              <a:latin typeface="Rockwell" panose="02060603020205020403" pitchFamily="18" charset="0"/>
            </a:endParaRPr>
          </a:p>
        </p:txBody>
      </p:sp>
      <p:sp>
        <p:nvSpPr>
          <p:cNvPr id="6" name="TextBox 5">
            <a:extLst>
              <a:ext uri="{FF2B5EF4-FFF2-40B4-BE49-F238E27FC236}">
                <a16:creationId xmlns:a16="http://schemas.microsoft.com/office/drawing/2014/main" id="{96356D77-F299-2AFA-67C4-C0AC405938F8}"/>
              </a:ext>
            </a:extLst>
          </p:cNvPr>
          <p:cNvSpPr txBox="1"/>
          <p:nvPr/>
        </p:nvSpPr>
        <p:spPr>
          <a:xfrm>
            <a:off x="118385" y="3581556"/>
            <a:ext cx="6488894" cy="2308324"/>
          </a:xfrm>
          <a:prstGeom prst="rect">
            <a:avLst/>
          </a:prstGeom>
          <a:noFill/>
        </p:spPr>
        <p:txBody>
          <a:bodyPr wrap="square" rtlCol="0">
            <a:spAutoFit/>
          </a:bodyPr>
          <a:lstStyle/>
          <a:p>
            <a:r>
              <a:rPr lang="en-US" sz="1600" b="1" i="0" dirty="0">
                <a:solidFill>
                  <a:schemeClr val="accent1">
                    <a:lumMod val="50000"/>
                  </a:schemeClr>
                </a:solidFill>
                <a:effectLst/>
                <a:latin typeface="Rockwell" panose="02060603020205020403" pitchFamily="18" charset="0"/>
              </a:rPr>
              <a:t>“</a:t>
            </a:r>
            <a:r>
              <a:rPr lang="en-US" sz="1600" b="1" dirty="0">
                <a:solidFill>
                  <a:schemeClr val="accent1">
                    <a:lumMod val="50000"/>
                  </a:schemeClr>
                </a:solidFill>
                <a:latin typeface="Rockwell" panose="02060603020205020403" pitchFamily="18" charset="0"/>
              </a:rPr>
              <a:t>The project aims to enhance the accuracy of detecting fraud in mobile financial transactions. By leveraging machine learning, the project seeks to predict fraudulent transactions with high precision. The goal is to develop a robust machine learning model to accurately identify fraudulent transactions in real-time, enabling the company to improve security, reduce financial losses, and gain insights into factors contributing to transaction fraud</a:t>
            </a:r>
            <a:r>
              <a:rPr lang="en-US" sz="1600" b="1" i="0" dirty="0">
                <a:solidFill>
                  <a:schemeClr val="accent1">
                    <a:lumMod val="50000"/>
                  </a:schemeClr>
                </a:solidFill>
                <a:effectLst/>
                <a:latin typeface="Rockwell" panose="02060603020205020403" pitchFamily="18" charset="0"/>
              </a:rPr>
              <a:t>.”</a:t>
            </a:r>
            <a:br>
              <a:rPr lang="en-US" sz="1600" dirty="0">
                <a:latin typeface="Rockwell" panose="02060603020205020403" pitchFamily="18" charset="0"/>
              </a:rPr>
            </a:br>
            <a:endParaRPr lang="en-IN" sz="1600" dirty="0">
              <a:latin typeface="Rockwell" panose="02060603020205020403" pitchFamily="18" charset="0"/>
            </a:endParaRPr>
          </a:p>
        </p:txBody>
      </p:sp>
      <p:sp>
        <p:nvSpPr>
          <p:cNvPr id="4" name="TextBox 3">
            <a:extLst>
              <a:ext uri="{FF2B5EF4-FFF2-40B4-BE49-F238E27FC236}">
                <a16:creationId xmlns:a16="http://schemas.microsoft.com/office/drawing/2014/main" id="{5F7B1345-C3DD-C953-0A64-8A22840DD589}"/>
              </a:ext>
            </a:extLst>
          </p:cNvPr>
          <p:cNvSpPr txBox="1"/>
          <p:nvPr/>
        </p:nvSpPr>
        <p:spPr>
          <a:xfrm>
            <a:off x="9356684" y="5720603"/>
            <a:ext cx="3487988" cy="338554"/>
          </a:xfrm>
          <a:prstGeom prst="rect">
            <a:avLst/>
          </a:prstGeom>
          <a:noFill/>
        </p:spPr>
        <p:txBody>
          <a:bodyPr wrap="square" rtlCol="0">
            <a:spAutoFit/>
          </a:bodyPr>
          <a:lstStyle/>
          <a:p>
            <a:r>
              <a:rPr lang="en-US" sz="1600" dirty="0">
                <a:latin typeface="Rockwell" panose="02060603020205020403" pitchFamily="18" charset="0"/>
              </a:rPr>
              <a:t>Presented By :Divyashree S</a:t>
            </a:r>
            <a:endParaRPr lang="en-IN" sz="1600" dirty="0">
              <a:latin typeface="Rockwell" panose="02060603020205020403" pitchFamily="18" charset="0"/>
            </a:endParaRPr>
          </a:p>
        </p:txBody>
      </p:sp>
      <p:pic>
        <p:nvPicPr>
          <p:cNvPr id="10" name="Image 0" descr="preencoded.png">
            <a:extLst>
              <a:ext uri="{FF2B5EF4-FFF2-40B4-BE49-F238E27FC236}">
                <a16:creationId xmlns:a16="http://schemas.microsoft.com/office/drawing/2014/main" id="{834A0303-3982-7D0E-6F95-22D90E581FF4}"/>
              </a:ext>
            </a:extLst>
          </p:cNvPr>
          <p:cNvPicPr>
            <a:picLocks noChangeAspect="1"/>
          </p:cNvPicPr>
          <p:nvPr/>
        </p:nvPicPr>
        <p:blipFill>
          <a:blip r:embed="rId5">
            <a:duotone>
              <a:prstClr val="black"/>
              <a:schemeClr val="accent5">
                <a:tint val="45000"/>
                <a:satMod val="400000"/>
              </a:schemeClr>
            </a:duotone>
            <a:alphaModFix amt="70000"/>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8068261" y="1251284"/>
            <a:ext cx="3834063" cy="4385348"/>
          </a:xfrm>
          <a:prstGeom prst="rect">
            <a:avLst/>
          </a:prstGeom>
        </p:spPr>
      </p:pic>
    </p:spTree>
    <p:extLst>
      <p:ext uri="{BB962C8B-B14F-4D97-AF65-F5344CB8AC3E}">
        <p14:creationId xmlns:p14="http://schemas.microsoft.com/office/powerpoint/2010/main" val="214605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DCCA5E-C014-D629-122F-1D90FC21CA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71937" y="6235470"/>
            <a:ext cx="1785976" cy="462949"/>
          </a:xfrm>
          <a:prstGeom prst="rect">
            <a:avLst/>
          </a:prstGeom>
        </p:spPr>
      </p:pic>
      <p:sp>
        <p:nvSpPr>
          <p:cNvPr id="4" name="TextBox 3">
            <a:extLst>
              <a:ext uri="{FF2B5EF4-FFF2-40B4-BE49-F238E27FC236}">
                <a16:creationId xmlns:a16="http://schemas.microsoft.com/office/drawing/2014/main" id="{62ACBE5D-3457-0528-93F1-57FF9BAB0324}"/>
              </a:ext>
            </a:extLst>
          </p:cNvPr>
          <p:cNvSpPr txBox="1"/>
          <p:nvPr/>
        </p:nvSpPr>
        <p:spPr>
          <a:xfrm>
            <a:off x="436880" y="702999"/>
            <a:ext cx="4254759" cy="584775"/>
          </a:xfrm>
          <a:prstGeom prst="rect">
            <a:avLst/>
          </a:prstGeom>
          <a:noFill/>
        </p:spPr>
        <p:txBody>
          <a:bodyPr wrap="square" rtlCol="0">
            <a:spAutoFit/>
          </a:bodyPr>
          <a:lstStyle/>
          <a:p>
            <a:r>
              <a:rPr lang="en-US" sz="3200" b="1" dirty="0">
                <a:solidFill>
                  <a:srgbClr val="1C1A55"/>
                </a:solidFill>
                <a:latin typeface="Rockwell" panose="02060603020205020403" pitchFamily="18" charset="0"/>
              </a:rPr>
              <a:t>INTRODUCTION </a:t>
            </a:r>
            <a:endParaRPr lang="en-IN" sz="3200" b="1" dirty="0">
              <a:solidFill>
                <a:srgbClr val="1C1A55"/>
              </a:solidFill>
              <a:latin typeface="Rockwell" panose="02060603020205020403" pitchFamily="18" charset="0"/>
            </a:endParaRPr>
          </a:p>
        </p:txBody>
      </p:sp>
      <p:sp>
        <p:nvSpPr>
          <p:cNvPr id="18" name="TextBox 9">
            <a:extLst>
              <a:ext uri="{FF2B5EF4-FFF2-40B4-BE49-F238E27FC236}">
                <a16:creationId xmlns:a16="http://schemas.microsoft.com/office/drawing/2014/main" id="{D5ADF9F5-DD78-D198-2A0C-AB6A9A3B10DB}"/>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6" name="Picture 5" descr="A close up of a device&#10;&#10;Description automatically generated">
            <a:extLst>
              <a:ext uri="{FF2B5EF4-FFF2-40B4-BE49-F238E27FC236}">
                <a16:creationId xmlns:a16="http://schemas.microsoft.com/office/drawing/2014/main" id="{A72F0379-2D8E-FAFE-BC1C-6011B405DCDA}"/>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032919" y="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F4515650-1FA8-D9D6-9238-67F73CEB3054}"/>
              </a:ext>
            </a:extLst>
          </p:cNvPr>
          <p:cNvSpPr txBox="1"/>
          <p:nvPr/>
        </p:nvSpPr>
        <p:spPr>
          <a:xfrm>
            <a:off x="346705" y="1919593"/>
            <a:ext cx="4635841"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Rockwell" panose="02060603020205020403" pitchFamily="18" charset="0"/>
              </a:rPr>
              <a:t>Predict fraudulent transactions with high precision in real-time</a:t>
            </a:r>
          </a:p>
          <a:p>
            <a:pPr marL="285750" indent="-285750">
              <a:buFont typeface="Arial" panose="020B0604020202020204" pitchFamily="34" charset="0"/>
              <a:buChar char="•"/>
            </a:pPr>
            <a:endParaRPr lang="en-US" sz="2000" dirty="0">
              <a:latin typeface="Rockwell" panose="02060603020205020403" pitchFamily="18" charset="0"/>
            </a:endParaRPr>
          </a:p>
          <a:p>
            <a:pPr marL="285750" indent="-285750">
              <a:buFont typeface="Arial" panose="020B0604020202020204" pitchFamily="34" charset="0"/>
              <a:buChar char="•"/>
            </a:pPr>
            <a:r>
              <a:rPr lang="en-US" sz="2000" dirty="0">
                <a:latin typeface="Rockwell" panose="02060603020205020403" pitchFamily="18" charset="0"/>
              </a:rPr>
              <a:t>Strengthen security infrastructure with high financial exposure</a:t>
            </a:r>
          </a:p>
          <a:p>
            <a:pPr marL="285750" indent="-285750">
              <a:buFont typeface="Arial" panose="020B0604020202020204" pitchFamily="34" charset="0"/>
              <a:buChar char="•"/>
            </a:pPr>
            <a:endParaRPr lang="en-US" sz="2000" dirty="0">
              <a:latin typeface="Rockwell" panose="02060603020205020403" pitchFamily="18" charset="0"/>
            </a:endParaRPr>
          </a:p>
          <a:p>
            <a:pPr marL="285750" indent="-285750">
              <a:buFont typeface="Arial" panose="020B0604020202020204" pitchFamily="34" charset="0"/>
              <a:buChar char="•"/>
            </a:pPr>
            <a:r>
              <a:rPr lang="en-US" sz="2000" dirty="0">
                <a:latin typeface="Rockwell" panose="02060603020205020403" pitchFamily="18" charset="0"/>
              </a:rPr>
              <a:t>Identity fraud indicators through pattern recognition and behavioral analysis</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3AC7453D-9F02-8871-B8A0-A0CA77BBF754}"/>
              </a:ext>
            </a:extLst>
          </p:cNvPr>
          <p:cNvSpPr txBox="1"/>
          <p:nvPr/>
        </p:nvSpPr>
        <p:spPr>
          <a:xfrm>
            <a:off x="164350" y="5136735"/>
            <a:ext cx="6868569" cy="707886"/>
          </a:xfrm>
          <a:prstGeom prst="rect">
            <a:avLst/>
          </a:prstGeom>
          <a:noFill/>
        </p:spPr>
        <p:txBody>
          <a:bodyPr wrap="square" rtlCol="0">
            <a:spAutoFit/>
          </a:bodyPr>
          <a:lstStyle/>
          <a:p>
            <a:r>
              <a:rPr lang="en-US" sz="2000" dirty="0">
                <a:effectLst>
                  <a:glow rad="139700">
                    <a:schemeClr val="accent5">
                      <a:satMod val="175000"/>
                      <a:alpha val="40000"/>
                    </a:schemeClr>
                  </a:glow>
                </a:effectLst>
                <a:latin typeface="Rockwell" panose="02060603020205020403" pitchFamily="18" charset="0"/>
              </a:rPr>
              <a:t>“Success requires balancing detection accuracy with minimal false positives to maintain user trust.”</a:t>
            </a:r>
            <a:endParaRPr lang="en-IN" sz="2000" dirty="0">
              <a:effectLst>
                <a:glow rad="139700">
                  <a:schemeClr val="accent5">
                    <a:satMod val="175000"/>
                    <a:alpha val="40000"/>
                  </a:schemeClr>
                </a:glow>
              </a:effectLst>
              <a:latin typeface="Rockwell" panose="02060603020205020403" pitchFamily="18" charset="0"/>
            </a:endParaRPr>
          </a:p>
        </p:txBody>
      </p:sp>
      <p:pic>
        <p:nvPicPr>
          <p:cNvPr id="10" name="Image 0" descr="preencoded.png">
            <a:extLst>
              <a:ext uri="{FF2B5EF4-FFF2-40B4-BE49-F238E27FC236}">
                <a16:creationId xmlns:a16="http://schemas.microsoft.com/office/drawing/2014/main" id="{425FB61B-4B60-4755-E6E4-75ADE495EDF1}"/>
              </a:ext>
            </a:extLst>
          </p:cNvPr>
          <p:cNvPicPr>
            <a:picLocks noChangeAspect="1"/>
          </p:cNvPicPr>
          <p:nvPr/>
        </p:nvPicPr>
        <p:blipFill>
          <a:blip r:embed="rId5">
            <a:duotone>
              <a:prstClr val="black"/>
              <a:schemeClr val="accent1">
                <a:tint val="45000"/>
                <a:satMod val="400000"/>
              </a:schemeClr>
            </a:duotone>
            <a:alphaModFix amt="85000"/>
            <a:extLst>
              <a:ext uri="{BEBA8EAE-BF5A-486C-A8C5-ECC9F3942E4B}">
                <a14:imgProps xmlns:a14="http://schemas.microsoft.com/office/drawing/2010/main">
                  <a14:imgLayer r:embed="rId6">
                    <a14:imgEffect>
                      <a14:artisticCement/>
                    </a14:imgEffect>
                  </a14:imgLayer>
                </a14:imgProps>
              </a:ext>
            </a:extLst>
          </a:blip>
          <a:stretch>
            <a:fillRect/>
          </a:stretch>
        </p:blipFill>
        <p:spPr>
          <a:xfrm>
            <a:off x="7862692" y="1238911"/>
            <a:ext cx="3982481" cy="3982481"/>
          </a:xfrm>
          <a:prstGeom prst="rect">
            <a:avLst/>
          </a:prstGeom>
        </p:spPr>
      </p:pic>
    </p:spTree>
    <p:extLst>
      <p:ext uri="{BB962C8B-B14F-4D97-AF65-F5344CB8AC3E}">
        <p14:creationId xmlns:p14="http://schemas.microsoft.com/office/powerpoint/2010/main" val="12736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6B490-4AAC-390C-4D52-0F9B156FF0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0DCFA2-9558-EFA9-74D3-86D4D0DA49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6E74C9C2-F290-3D77-7EA7-A8F9F8105C1E}"/>
              </a:ext>
            </a:extLst>
          </p:cNvPr>
          <p:cNvSpPr txBox="1"/>
          <p:nvPr/>
        </p:nvSpPr>
        <p:spPr>
          <a:xfrm>
            <a:off x="581260" y="510494"/>
            <a:ext cx="6024814" cy="1323439"/>
          </a:xfrm>
          <a:prstGeom prst="rect">
            <a:avLst/>
          </a:prstGeom>
          <a:noFill/>
        </p:spPr>
        <p:txBody>
          <a:bodyPr wrap="square" rtlCol="0">
            <a:spAutoFit/>
          </a:bodyPr>
          <a:lstStyle/>
          <a:p>
            <a:r>
              <a:rPr lang="en-US" sz="4000" b="1" dirty="0">
                <a:solidFill>
                  <a:srgbClr val="1C1A55"/>
                </a:solidFill>
                <a:latin typeface="Source Serif 4 Semi Bold" pitchFamily="34" charset="0"/>
                <a:ea typeface="Source Serif 4 Semi Bold" pitchFamily="34" charset="-122"/>
                <a:cs typeface="Source Serif 4 Semi Bold" pitchFamily="34" charset="-120"/>
              </a:rPr>
              <a:t>Dataset</a:t>
            </a:r>
            <a:r>
              <a:rPr lang="en-US" sz="4000" b="1" dirty="0">
                <a:solidFill>
                  <a:srgbClr val="000000"/>
                </a:solidFill>
                <a:latin typeface="Source Serif 4 Semi Bold" pitchFamily="34" charset="0"/>
                <a:ea typeface="Source Serif 4 Semi Bold" pitchFamily="34" charset="-122"/>
                <a:cs typeface="Source Serif 4 Semi Bold" pitchFamily="34" charset="-120"/>
              </a:rPr>
              <a:t> </a:t>
            </a:r>
            <a:r>
              <a:rPr lang="en-US" sz="4000" b="1" dirty="0">
                <a:solidFill>
                  <a:srgbClr val="1C1A55"/>
                </a:solidFill>
                <a:latin typeface="Source Serif 4 Semi Bold" pitchFamily="34" charset="0"/>
                <a:ea typeface="Source Serif 4 Semi Bold" pitchFamily="34" charset="-122"/>
                <a:cs typeface="Source Serif 4 Semi Bold" pitchFamily="34" charset="-120"/>
              </a:rPr>
              <a:t>Overview</a:t>
            </a:r>
            <a:endParaRPr lang="en-US" sz="4000" b="1" dirty="0">
              <a:solidFill>
                <a:srgbClr val="1C1A55"/>
              </a:solidFill>
            </a:endParaRPr>
          </a:p>
          <a:p>
            <a:endParaRPr lang="en-IN" sz="4000" dirty="0">
              <a:latin typeface="Rockwell" panose="02060603020205020403" pitchFamily="18" charset="0"/>
            </a:endParaRPr>
          </a:p>
        </p:txBody>
      </p:sp>
      <p:sp>
        <p:nvSpPr>
          <p:cNvPr id="18" name="TextBox 9">
            <a:extLst>
              <a:ext uri="{FF2B5EF4-FFF2-40B4-BE49-F238E27FC236}">
                <a16:creationId xmlns:a16="http://schemas.microsoft.com/office/drawing/2014/main" id="{72FA81DD-8403-9969-CAA7-82B3078607EC}"/>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6" name="Picture 5" descr="A close up of a device&#10;&#10;Description automatically generated">
            <a:extLst>
              <a:ext uri="{FF2B5EF4-FFF2-40B4-BE49-F238E27FC236}">
                <a16:creationId xmlns:a16="http://schemas.microsoft.com/office/drawing/2014/main" id="{2A7B41D2-C584-5645-27AB-3D4EFF07AD73}"/>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568183" y="0"/>
            <a:ext cx="4626927"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D5E446AF-52F3-AC66-A554-9857A0640960}"/>
              </a:ext>
            </a:extLst>
          </p:cNvPr>
          <p:cNvSpPr txBox="1"/>
          <p:nvPr/>
        </p:nvSpPr>
        <p:spPr>
          <a:xfrm>
            <a:off x="778388" y="2018273"/>
            <a:ext cx="2745934" cy="769441"/>
          </a:xfrm>
          <a:prstGeom prst="rect">
            <a:avLst/>
          </a:prstGeom>
          <a:noFill/>
        </p:spPr>
        <p:txBody>
          <a:bodyPr wrap="square" rtlCol="0">
            <a:spAutoFit/>
          </a:bodyPr>
          <a:lstStyle/>
          <a:p>
            <a:r>
              <a:rPr lang="en-US" sz="4400" dirty="0">
                <a:latin typeface="Rockwell" panose="02060603020205020403" pitchFamily="18" charset="0"/>
              </a:rPr>
              <a:t>11,142</a:t>
            </a:r>
            <a:endParaRPr lang="en-IN" sz="4400" dirty="0">
              <a:latin typeface="Rockwell" panose="02060603020205020403" pitchFamily="18" charset="0"/>
            </a:endParaRPr>
          </a:p>
        </p:txBody>
      </p:sp>
      <p:sp>
        <p:nvSpPr>
          <p:cNvPr id="5" name="TextBox 4">
            <a:extLst>
              <a:ext uri="{FF2B5EF4-FFF2-40B4-BE49-F238E27FC236}">
                <a16:creationId xmlns:a16="http://schemas.microsoft.com/office/drawing/2014/main" id="{34932CC7-8752-65C5-E7C6-8ECB2691F765}"/>
              </a:ext>
            </a:extLst>
          </p:cNvPr>
          <p:cNvSpPr txBox="1"/>
          <p:nvPr/>
        </p:nvSpPr>
        <p:spPr>
          <a:xfrm>
            <a:off x="4869331" y="1996760"/>
            <a:ext cx="1693200" cy="830997"/>
          </a:xfrm>
          <a:prstGeom prst="rect">
            <a:avLst/>
          </a:prstGeom>
          <a:noFill/>
        </p:spPr>
        <p:txBody>
          <a:bodyPr wrap="square" rtlCol="0">
            <a:spAutoFit/>
          </a:bodyPr>
          <a:lstStyle/>
          <a:p>
            <a:r>
              <a:rPr lang="en-US" sz="4800" dirty="0">
                <a:latin typeface="Rockwell" panose="02060603020205020403" pitchFamily="18" charset="0"/>
              </a:rPr>
              <a:t>10:1</a:t>
            </a:r>
            <a:endParaRPr lang="en-IN" sz="4800" dirty="0">
              <a:latin typeface="Rockwell" panose="02060603020205020403" pitchFamily="18" charset="0"/>
            </a:endParaRPr>
          </a:p>
        </p:txBody>
      </p:sp>
      <p:sp>
        <p:nvSpPr>
          <p:cNvPr id="7" name="TextBox 6">
            <a:extLst>
              <a:ext uri="{FF2B5EF4-FFF2-40B4-BE49-F238E27FC236}">
                <a16:creationId xmlns:a16="http://schemas.microsoft.com/office/drawing/2014/main" id="{CBEA37BF-6A0B-766F-1E87-2E631D50F24A}"/>
              </a:ext>
            </a:extLst>
          </p:cNvPr>
          <p:cNvSpPr txBox="1"/>
          <p:nvPr/>
        </p:nvSpPr>
        <p:spPr>
          <a:xfrm>
            <a:off x="439556" y="2767549"/>
            <a:ext cx="2289409" cy="677108"/>
          </a:xfrm>
          <a:prstGeom prst="rect">
            <a:avLst/>
          </a:prstGeom>
          <a:noFill/>
        </p:spPr>
        <p:txBody>
          <a:bodyPr wrap="none" rtlCol="0">
            <a:spAutoFit/>
          </a:bodyPr>
          <a:lstStyle/>
          <a:p>
            <a:r>
              <a:rPr lang="en-US" sz="2000" dirty="0">
                <a:solidFill>
                  <a:srgbClr val="272525"/>
                </a:solidFill>
                <a:latin typeface="Rockwell" panose="02060603020205020403" pitchFamily="18" charset="0"/>
                <a:ea typeface="Source Serif 4 Semi Bold" pitchFamily="34" charset="-122"/>
                <a:cs typeface="Source Serif 4 Semi Bold" pitchFamily="34" charset="-120"/>
              </a:rPr>
              <a:t>Total Transactions</a:t>
            </a:r>
            <a:endParaRPr lang="en-US" sz="2000" dirty="0">
              <a:latin typeface="Rockwell" panose="02060603020205020403" pitchFamily="18" charset="0"/>
            </a:endParaRPr>
          </a:p>
          <a:p>
            <a:endParaRPr lang="en-IN" dirty="0"/>
          </a:p>
        </p:txBody>
      </p:sp>
      <p:sp>
        <p:nvSpPr>
          <p:cNvPr id="9" name="TextBox 8">
            <a:extLst>
              <a:ext uri="{FF2B5EF4-FFF2-40B4-BE49-F238E27FC236}">
                <a16:creationId xmlns:a16="http://schemas.microsoft.com/office/drawing/2014/main" id="{3B7662AF-ECEF-88C0-2147-3E44F97BED96}"/>
              </a:ext>
            </a:extLst>
          </p:cNvPr>
          <p:cNvSpPr txBox="1"/>
          <p:nvPr/>
        </p:nvSpPr>
        <p:spPr>
          <a:xfrm>
            <a:off x="4068147" y="2765049"/>
            <a:ext cx="2980970" cy="421526"/>
          </a:xfrm>
          <a:prstGeom prst="rect">
            <a:avLst/>
          </a:prstGeom>
          <a:noFill/>
        </p:spPr>
        <p:txBody>
          <a:bodyPr wrap="square">
            <a:spAutoFit/>
          </a:bodyPr>
          <a:lstStyle/>
          <a:p>
            <a:pPr marL="0" indent="0" algn="ctr">
              <a:lnSpc>
                <a:spcPts val="2750"/>
              </a:lnSpc>
              <a:buNone/>
            </a:pPr>
            <a:r>
              <a:rPr lang="en-US" sz="2000" dirty="0">
                <a:solidFill>
                  <a:srgbClr val="272525"/>
                </a:solidFill>
                <a:latin typeface="Rockwell" panose="02060603020205020403" pitchFamily="18" charset="0"/>
                <a:ea typeface="Source Serif 4 Semi Bold" pitchFamily="34" charset="-122"/>
                <a:cs typeface="Source Serif 4 Semi Bold" pitchFamily="34" charset="-120"/>
              </a:rPr>
              <a:t>Class Imbalance</a:t>
            </a:r>
            <a:endParaRPr lang="en-US" sz="2000" dirty="0">
              <a:latin typeface="Rockwell" panose="02060603020205020403" pitchFamily="18" charset="0"/>
            </a:endParaRPr>
          </a:p>
        </p:txBody>
      </p:sp>
      <p:sp>
        <p:nvSpPr>
          <p:cNvPr id="16" name="TextBox 15">
            <a:extLst>
              <a:ext uri="{FF2B5EF4-FFF2-40B4-BE49-F238E27FC236}">
                <a16:creationId xmlns:a16="http://schemas.microsoft.com/office/drawing/2014/main" id="{1E7D4D63-D143-088C-D34E-6D8843B855EB}"/>
              </a:ext>
            </a:extLst>
          </p:cNvPr>
          <p:cNvSpPr txBox="1"/>
          <p:nvPr/>
        </p:nvSpPr>
        <p:spPr>
          <a:xfrm>
            <a:off x="240773" y="4267888"/>
            <a:ext cx="6152146" cy="1594154"/>
          </a:xfrm>
          <a:prstGeom prst="rect">
            <a:avLst/>
          </a:prstGeom>
          <a:noFill/>
        </p:spPr>
        <p:txBody>
          <a:bodyPr wrap="square">
            <a:spAutoFit/>
          </a:bodyPr>
          <a:lstStyle/>
          <a:p>
            <a:pPr marL="0" indent="0" algn="l">
              <a:lnSpc>
                <a:spcPts val="3000"/>
              </a:lnSpc>
              <a:buNone/>
            </a:pPr>
            <a:r>
              <a:rPr lang="en-US" dirty="0">
                <a:solidFill>
                  <a:srgbClr val="1C1A55"/>
                </a:solidFill>
                <a:latin typeface="Rockwell" panose="02060603020205020403" pitchFamily="18" charset="0"/>
                <a:ea typeface="Source Sans 3" pitchFamily="34" charset="-122"/>
                <a:cs typeface="Source Sans 3" pitchFamily="34" charset="-120"/>
              </a:rPr>
              <a:t>The dataset contains transactional records including transaction type, amount, and account balance details. The target variable isFraud indicates whether a transaction is fraudulent (1) or legitimate (0).</a:t>
            </a:r>
            <a:endParaRPr lang="en-US" dirty="0">
              <a:solidFill>
                <a:srgbClr val="1C1A55"/>
              </a:solidFill>
              <a:latin typeface="Rockwell" panose="02060603020205020403" pitchFamily="18" charset="0"/>
            </a:endParaRPr>
          </a:p>
        </p:txBody>
      </p:sp>
      <p:sp>
        <p:nvSpPr>
          <p:cNvPr id="20" name="TextBox 19">
            <a:extLst>
              <a:ext uri="{FF2B5EF4-FFF2-40B4-BE49-F238E27FC236}">
                <a16:creationId xmlns:a16="http://schemas.microsoft.com/office/drawing/2014/main" id="{F4E8D17C-3A1E-E3A4-C79E-D126AB5E2268}"/>
              </a:ext>
            </a:extLst>
          </p:cNvPr>
          <p:cNvSpPr txBox="1"/>
          <p:nvPr/>
        </p:nvSpPr>
        <p:spPr>
          <a:xfrm>
            <a:off x="185807" y="3201185"/>
            <a:ext cx="2745934" cy="819520"/>
          </a:xfrm>
          <a:prstGeom prst="rect">
            <a:avLst/>
          </a:prstGeom>
          <a:noFill/>
        </p:spPr>
        <p:txBody>
          <a:bodyPr wrap="square">
            <a:spAutoFit/>
            <a:scene3d>
              <a:camera prst="orthographicFront"/>
              <a:lightRig rig="threePt" dir="t"/>
            </a:scene3d>
            <a:sp3d extrusionH="57150">
              <a:bevelT w="69850" h="38100" prst="cross"/>
            </a:sp3d>
          </a:bodyPr>
          <a:lstStyle/>
          <a:p>
            <a:pPr marL="0" indent="0" algn="ctr">
              <a:lnSpc>
                <a:spcPts val="3000"/>
              </a:lnSpc>
              <a:buNone/>
            </a:pPr>
            <a:r>
              <a:rPr lang="en-US" sz="1800" dirty="0">
                <a:solidFill>
                  <a:srgbClr val="272525"/>
                </a:solidFill>
                <a:effectLst>
                  <a:glow rad="139700">
                    <a:schemeClr val="accent5">
                      <a:satMod val="175000"/>
                      <a:alpha val="40000"/>
                    </a:schemeClr>
                  </a:glow>
                </a:effectLst>
                <a:latin typeface="Rockwell" panose="02060603020205020403" pitchFamily="18" charset="0"/>
                <a:ea typeface="Source Sans 3" pitchFamily="34" charset="-122"/>
                <a:cs typeface="Source Sans 3" pitchFamily="34" charset="-120"/>
              </a:rPr>
              <a:t>Records analyzed in the dataset</a:t>
            </a:r>
            <a:endParaRPr lang="en-US" sz="1800" dirty="0">
              <a:effectLst>
                <a:glow rad="139700">
                  <a:schemeClr val="accent5">
                    <a:satMod val="175000"/>
                    <a:alpha val="40000"/>
                  </a:schemeClr>
                </a:glow>
              </a:effectLst>
              <a:latin typeface="Rockwell" panose="02060603020205020403" pitchFamily="18" charset="0"/>
            </a:endParaRPr>
          </a:p>
        </p:txBody>
      </p:sp>
      <p:sp>
        <p:nvSpPr>
          <p:cNvPr id="22" name="TextBox 21">
            <a:extLst>
              <a:ext uri="{FF2B5EF4-FFF2-40B4-BE49-F238E27FC236}">
                <a16:creationId xmlns:a16="http://schemas.microsoft.com/office/drawing/2014/main" id="{F5CE9D40-774A-EF76-E20F-92131BCD7CC9}"/>
              </a:ext>
            </a:extLst>
          </p:cNvPr>
          <p:cNvSpPr txBox="1"/>
          <p:nvPr/>
        </p:nvSpPr>
        <p:spPr>
          <a:xfrm>
            <a:off x="3901119" y="3201185"/>
            <a:ext cx="3463200" cy="824713"/>
          </a:xfrm>
          <a:prstGeom prst="rect">
            <a:avLst/>
          </a:prstGeom>
          <a:noFill/>
        </p:spPr>
        <p:txBody>
          <a:bodyPr wrap="square">
            <a:spAutoFit/>
          </a:bodyPr>
          <a:lstStyle/>
          <a:p>
            <a:pPr marL="0" indent="0" algn="ctr">
              <a:lnSpc>
                <a:spcPts val="3000"/>
              </a:lnSpc>
              <a:buNone/>
            </a:pPr>
            <a:r>
              <a:rPr lang="en-US" sz="1800" dirty="0">
                <a:solidFill>
                  <a:srgbClr val="272525"/>
                </a:solidFill>
                <a:effectLst>
                  <a:glow rad="139700">
                    <a:schemeClr val="accent5">
                      <a:satMod val="175000"/>
                      <a:alpha val="40000"/>
                    </a:schemeClr>
                  </a:glow>
                </a:effectLst>
                <a:latin typeface="Rockwell" panose="02060603020205020403" pitchFamily="18" charset="0"/>
                <a:ea typeface="Source Sans 3" pitchFamily="34" charset="-122"/>
                <a:cs typeface="Source Sans 3" pitchFamily="34" charset="-120"/>
              </a:rPr>
              <a:t>Ratio of legitimate to fraudulent transactions</a:t>
            </a:r>
            <a:endParaRPr lang="en-US" sz="1800" dirty="0">
              <a:effectLst>
                <a:glow rad="139700">
                  <a:schemeClr val="accent5">
                    <a:satMod val="175000"/>
                    <a:alpha val="40000"/>
                  </a:schemeClr>
                </a:glow>
              </a:effectLst>
              <a:latin typeface="Rockwell" panose="02060603020205020403" pitchFamily="18" charset="0"/>
            </a:endParaRPr>
          </a:p>
        </p:txBody>
      </p:sp>
      <p:pic>
        <p:nvPicPr>
          <p:cNvPr id="23" name="Image 0" descr="preencoded.png">
            <a:extLst>
              <a:ext uri="{FF2B5EF4-FFF2-40B4-BE49-F238E27FC236}">
                <a16:creationId xmlns:a16="http://schemas.microsoft.com/office/drawing/2014/main" id="{A093AB38-C4CB-4CBC-A661-DD881ED05831}"/>
              </a:ext>
            </a:extLst>
          </p:cNvPr>
          <p:cNvPicPr>
            <a:picLocks noChangeAspect="1"/>
          </p:cNvPicPr>
          <p:nvPr/>
        </p:nvPicPr>
        <p:blipFill>
          <a:blip r:embed="rId5">
            <a:duotone>
              <a:schemeClr val="accent1">
                <a:shade val="45000"/>
                <a:satMod val="135000"/>
              </a:schemeClr>
              <a:prstClr val="white"/>
            </a:duotone>
          </a:blip>
          <a:stretch>
            <a:fillRect/>
          </a:stretch>
        </p:blipFill>
        <p:spPr>
          <a:xfrm>
            <a:off x="8053174" y="930215"/>
            <a:ext cx="4092003" cy="5049204"/>
          </a:xfrm>
          <a:prstGeom prst="rect">
            <a:avLst/>
          </a:prstGeom>
        </p:spPr>
      </p:pic>
    </p:spTree>
    <p:extLst>
      <p:ext uri="{BB962C8B-B14F-4D97-AF65-F5344CB8AC3E}">
        <p14:creationId xmlns:p14="http://schemas.microsoft.com/office/powerpoint/2010/main" val="375807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3391C-4C6F-F7AA-3D91-79EE063E52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69F59C-26EA-B9F5-0F3A-BD69281454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C7FA80EA-EBCB-3910-CBD5-D581A320F35E}"/>
              </a:ext>
            </a:extLst>
          </p:cNvPr>
          <p:cNvSpPr txBox="1"/>
          <p:nvPr/>
        </p:nvSpPr>
        <p:spPr>
          <a:xfrm>
            <a:off x="258840" y="459872"/>
            <a:ext cx="7111586" cy="584775"/>
          </a:xfrm>
          <a:prstGeom prst="rect">
            <a:avLst/>
          </a:prstGeom>
          <a:noFill/>
        </p:spPr>
        <p:txBody>
          <a:bodyPr wrap="square" rtlCol="0">
            <a:spAutoFit/>
          </a:bodyPr>
          <a:lstStyle/>
          <a:p>
            <a:r>
              <a:rPr lang="en-US" sz="3200" b="1" dirty="0">
                <a:solidFill>
                  <a:srgbClr val="1C1A55"/>
                </a:solidFill>
                <a:latin typeface="Rockwell" panose="02060603020205020403" pitchFamily="18" charset="0"/>
              </a:rPr>
              <a:t>EXPLORATORY DATA ANALYSIS</a:t>
            </a:r>
            <a:endParaRPr lang="en-IN" sz="3200" b="1" dirty="0">
              <a:solidFill>
                <a:srgbClr val="1C1A55"/>
              </a:solidFill>
              <a:latin typeface="Rockwell" panose="02060603020205020403" pitchFamily="18" charset="0"/>
            </a:endParaRPr>
          </a:p>
        </p:txBody>
      </p:sp>
      <p:sp>
        <p:nvSpPr>
          <p:cNvPr id="18" name="TextBox 9">
            <a:extLst>
              <a:ext uri="{FF2B5EF4-FFF2-40B4-BE49-F238E27FC236}">
                <a16:creationId xmlns:a16="http://schemas.microsoft.com/office/drawing/2014/main" id="{9CE4A07E-402F-618D-E724-60FEF741CC70}"/>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5" name="Picture 4" descr="A close up of a device&#10;&#10;Description automatically generated">
            <a:extLst>
              <a:ext uri="{FF2B5EF4-FFF2-40B4-BE49-F238E27FC236}">
                <a16:creationId xmlns:a16="http://schemas.microsoft.com/office/drawing/2014/main" id="{BE04650F-54D6-71F0-1B2B-CA63C2BAAD1F}"/>
              </a:ext>
            </a:extLst>
          </p:cNvPr>
          <p:cNvPicPr>
            <a:picLocks noChangeAspect="1"/>
          </p:cNvPicPr>
          <p:nvPr/>
        </p:nvPicPr>
        <p:blipFill rotWithShape="1">
          <a:blip r:embed="rId3">
            <a:duotone>
              <a:prstClr val="black"/>
              <a:schemeClr val="accent1">
                <a:tint val="45000"/>
                <a:satMod val="400000"/>
              </a:schemeClr>
            </a:duotone>
            <a:alphaModFix amt="35000"/>
            <a:extLst>
              <a:ext uri="{BEBA8EAE-BF5A-486C-A8C5-ECC9F3942E4B}">
                <a14:imgProps xmlns:a14="http://schemas.microsoft.com/office/drawing/2010/main">
                  <a14:imgLayer r:embed="rId4">
                    <a14:imgEffect>
                      <a14:artisticChalkSketch/>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28821" r="28864"/>
          <a:stretch/>
        </p:blipFill>
        <p:spPr>
          <a:xfrm>
            <a:off x="7623110" y="10"/>
            <a:ext cx="456889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descr="A close-up of a calculator and papers&#10;&#10;Description automatically generated">
            <a:extLst>
              <a:ext uri="{FF2B5EF4-FFF2-40B4-BE49-F238E27FC236}">
                <a16:creationId xmlns:a16="http://schemas.microsoft.com/office/drawing/2014/main" id="{7DCD722A-BBA5-B6D0-225A-744C9354E6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7740" y="1938582"/>
            <a:ext cx="3319899" cy="2660280"/>
          </a:xfrm>
          <a:prstGeom prst="rect">
            <a:avLst/>
          </a:prstGeom>
        </p:spPr>
      </p:pic>
      <p:sp>
        <p:nvSpPr>
          <p:cNvPr id="9" name="TextBox 8">
            <a:extLst>
              <a:ext uri="{FF2B5EF4-FFF2-40B4-BE49-F238E27FC236}">
                <a16:creationId xmlns:a16="http://schemas.microsoft.com/office/drawing/2014/main" id="{5803B1C5-5588-8F1D-3AC3-62E03E787743}"/>
              </a:ext>
            </a:extLst>
          </p:cNvPr>
          <p:cNvSpPr txBox="1"/>
          <p:nvPr/>
        </p:nvSpPr>
        <p:spPr>
          <a:xfrm>
            <a:off x="55924" y="1492227"/>
            <a:ext cx="7447395" cy="5078313"/>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effectLst/>
                <a:latin typeface="Rockwell" panose="02060603020205020403" pitchFamily="18" charset="0"/>
              </a:rPr>
              <a:t>Exploratory Data Analysis (EDA) helped us understand the data structure, find patterns, identify trends, and gain valuable insights from the dataset.</a:t>
            </a:r>
          </a:p>
          <a:p>
            <a:pPr marL="285750" indent="-285750" algn="just">
              <a:buFont typeface="Arial" panose="020B0604020202020204" pitchFamily="34" charset="0"/>
              <a:buChar char="•"/>
            </a:pPr>
            <a:endParaRPr lang="en-US" sz="1800" dirty="0">
              <a:latin typeface="Rockwell" panose="02060603020205020403" pitchFamily="18" charset="0"/>
            </a:endParaRPr>
          </a:p>
          <a:p>
            <a:pPr marL="285750" indent="-285750" algn="just">
              <a:buFont typeface="Arial" panose="020B0604020202020204" pitchFamily="34" charset="0"/>
              <a:buChar char="•"/>
            </a:pPr>
            <a:r>
              <a:rPr lang="en-US" sz="1800" dirty="0">
                <a:latin typeface="Rockwell" panose="02060603020205020403" pitchFamily="18" charset="0"/>
              </a:rPr>
              <a:t>From EDA we analyze, the distribution of each features, checking the correlation between the features .</a:t>
            </a:r>
          </a:p>
          <a:p>
            <a:pPr marL="285750" indent="-285750" algn="just">
              <a:buFont typeface="Arial" panose="020B0604020202020204" pitchFamily="34" charset="0"/>
              <a:buChar char="•"/>
            </a:pPr>
            <a:endParaRPr lang="en-US" sz="1800" dirty="0">
              <a:latin typeface="Rockwell" panose="02060603020205020403" pitchFamily="18" charset="0"/>
            </a:endParaRPr>
          </a:p>
          <a:p>
            <a:pPr marL="285750" indent="-285750" algn="just">
              <a:buFont typeface="Arial" panose="020B0604020202020204" pitchFamily="34" charset="0"/>
              <a:buChar char="•"/>
            </a:pPr>
            <a:r>
              <a:rPr lang="en-US" sz="1800" b="0" i="0" dirty="0">
                <a:effectLst/>
                <a:latin typeface="Rockwell" panose="02060603020205020403" pitchFamily="18" charset="0"/>
              </a:rPr>
              <a:t>Using visuals helped us see the data clearly, understand the clinical data relationship with each other, and pinpoint factors that plays vital role in predictions of fraud detection.</a:t>
            </a:r>
          </a:p>
          <a:p>
            <a:pPr marL="285750" indent="-285750" algn="just">
              <a:buFont typeface="Arial" panose="020B0604020202020204" pitchFamily="34" charset="0"/>
              <a:buChar char="•"/>
            </a:pPr>
            <a:endParaRPr lang="en-US" sz="1800" dirty="0">
              <a:latin typeface="Rockwell" panose="02060603020205020403" pitchFamily="18" charset="0"/>
            </a:endParaRPr>
          </a:p>
          <a:p>
            <a:pPr marL="285750" indent="-285750" algn="just">
              <a:buFont typeface="Arial" panose="020B0604020202020204" pitchFamily="34" charset="0"/>
              <a:buChar char="•"/>
            </a:pPr>
            <a:r>
              <a:rPr lang="en-US" sz="1800" dirty="0">
                <a:latin typeface="Rockwell" panose="02060603020205020403" pitchFamily="18" charset="0"/>
              </a:rPr>
              <a:t>The datasets is clean ,as there is no </a:t>
            </a:r>
            <a:r>
              <a:rPr lang="en-US" sz="1800" b="1" dirty="0">
                <a:latin typeface="Rockwell" panose="02060603020205020403" pitchFamily="18" charset="0"/>
              </a:rPr>
              <a:t>NULL</a:t>
            </a:r>
            <a:r>
              <a:rPr lang="en-US" sz="1800" dirty="0">
                <a:latin typeface="Rockwell" panose="02060603020205020403" pitchFamily="18" charset="0"/>
              </a:rPr>
              <a:t> VALUE, and even no  </a:t>
            </a:r>
            <a:r>
              <a:rPr lang="en-US" sz="1800" b="1" dirty="0">
                <a:latin typeface="Rockwell" panose="02060603020205020403" pitchFamily="18" charset="0"/>
              </a:rPr>
              <a:t>DUPLICATE</a:t>
            </a:r>
            <a:r>
              <a:rPr lang="en-US" sz="1800" dirty="0">
                <a:latin typeface="Rockwell" panose="02060603020205020403" pitchFamily="18" charset="0"/>
              </a:rPr>
              <a:t> </a:t>
            </a:r>
            <a:r>
              <a:rPr lang="en-US" sz="1800" b="1" dirty="0">
                <a:latin typeface="Rockwell" panose="02060603020205020403" pitchFamily="18" charset="0"/>
              </a:rPr>
              <a:t>VALUES</a:t>
            </a:r>
            <a:r>
              <a:rPr lang="en-US" sz="1800" dirty="0">
                <a:latin typeface="Rockwell" panose="02060603020205020403" pitchFamily="18" charset="0"/>
              </a:rPr>
              <a:t> and </a:t>
            </a:r>
            <a:r>
              <a:rPr lang="en-US" sz="1800" b="1" dirty="0">
                <a:latin typeface="Rockwell" panose="02060603020205020403" pitchFamily="18" charset="0"/>
              </a:rPr>
              <a:t>OUTLIERS.</a:t>
            </a:r>
          </a:p>
          <a:p>
            <a:pPr algn="just"/>
            <a:endParaRPr lang="en-US" sz="1800" dirty="0">
              <a:latin typeface="Rockwell" panose="02060603020205020403" pitchFamily="18" charset="0"/>
            </a:endParaRPr>
          </a:p>
          <a:p>
            <a:pPr marL="285750" indent="-285750" algn="just">
              <a:buFont typeface="Arial" panose="020B0604020202020204" pitchFamily="34" charset="0"/>
              <a:buChar char="•"/>
            </a:pPr>
            <a:r>
              <a:rPr lang="en-US" sz="1800" i="0" dirty="0">
                <a:effectLst/>
                <a:latin typeface="Rockwell" panose="02060603020205020403" pitchFamily="18" charset="0"/>
              </a:rPr>
              <a:t>We used the univariate and bivariate analysis approach to gain insights </a:t>
            </a:r>
            <a:r>
              <a:rPr lang="en-US" sz="1800" dirty="0">
                <a:latin typeface="Rockwell" panose="02060603020205020403" pitchFamily="18" charset="0"/>
              </a:rPr>
              <a:t>into </a:t>
            </a:r>
            <a:r>
              <a:rPr lang="en-US" sz="1800" i="0" dirty="0">
                <a:effectLst/>
                <a:latin typeface="Rockwell" panose="02060603020205020403" pitchFamily="18" charset="0"/>
              </a:rPr>
              <a:t>individual characteristics of the dat</a:t>
            </a:r>
            <a:r>
              <a:rPr lang="en-US" sz="1800" dirty="0">
                <a:latin typeface="Rockwell" panose="02060603020205020403" pitchFamily="18" charset="0"/>
              </a:rPr>
              <a:t>a and likewise how each feature relates to main goal: </a:t>
            </a:r>
            <a:r>
              <a:rPr lang="en-US" sz="1800" b="1" dirty="0">
                <a:latin typeface="Rockwell" panose="02060603020205020403" pitchFamily="18" charset="0"/>
              </a:rPr>
              <a:t>predicting </a:t>
            </a:r>
            <a:r>
              <a:rPr lang="en-US" b="1" dirty="0">
                <a:latin typeface="Rockwell" panose="02060603020205020403" pitchFamily="18" charset="0"/>
              </a:rPr>
              <a:t>the fraud vs not fraud.</a:t>
            </a:r>
            <a:endParaRPr lang="en-IN" sz="1800" dirty="0">
              <a:latin typeface="Rockwell" panose="02060603020205020403" pitchFamily="18" charset="0"/>
            </a:endParaRPr>
          </a:p>
        </p:txBody>
      </p:sp>
    </p:spTree>
    <p:extLst>
      <p:ext uri="{BB962C8B-B14F-4D97-AF65-F5344CB8AC3E}">
        <p14:creationId xmlns:p14="http://schemas.microsoft.com/office/powerpoint/2010/main" val="1164585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46F48-7E0B-503D-4A6D-283FC38B8A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628BED-0FFA-8DA6-3DB7-5CB065E093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DA73148B-EB0D-F7A4-9D1E-93C7158AC4CD}"/>
              </a:ext>
            </a:extLst>
          </p:cNvPr>
          <p:cNvSpPr txBox="1"/>
          <p:nvPr/>
        </p:nvSpPr>
        <p:spPr>
          <a:xfrm>
            <a:off x="198334" y="264460"/>
            <a:ext cx="5773258" cy="523220"/>
          </a:xfrm>
          <a:prstGeom prst="rect">
            <a:avLst/>
          </a:prstGeom>
          <a:noFill/>
        </p:spPr>
        <p:txBody>
          <a:bodyPr wrap="square" rtlCol="0">
            <a:spAutoFit/>
          </a:bodyPr>
          <a:lstStyle/>
          <a:p>
            <a:r>
              <a:rPr lang="en-US" sz="2800" b="1" dirty="0">
                <a:solidFill>
                  <a:srgbClr val="002060"/>
                </a:solidFill>
                <a:latin typeface="Rockwell" panose="02060603020205020403" pitchFamily="18" charset="0"/>
              </a:rPr>
              <a:t>CORRELATION HEATMAP</a:t>
            </a:r>
            <a:endParaRPr lang="en-IN" sz="2800" b="1" dirty="0">
              <a:solidFill>
                <a:srgbClr val="002060"/>
              </a:solidFill>
              <a:latin typeface="Rockwell" panose="02060603020205020403" pitchFamily="18" charset="0"/>
            </a:endParaRPr>
          </a:p>
        </p:txBody>
      </p:sp>
      <p:sp>
        <p:nvSpPr>
          <p:cNvPr id="18" name="TextBox 9">
            <a:extLst>
              <a:ext uri="{FF2B5EF4-FFF2-40B4-BE49-F238E27FC236}">
                <a16:creationId xmlns:a16="http://schemas.microsoft.com/office/drawing/2014/main" id="{0500DDC2-49F0-4A7B-786A-C8B10330ACB9}"/>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6" name="Picture 5" descr="A screenshot of a graph&#10;&#10;AI-generated content may be incorrect.">
            <a:extLst>
              <a:ext uri="{FF2B5EF4-FFF2-40B4-BE49-F238E27FC236}">
                <a16:creationId xmlns:a16="http://schemas.microsoft.com/office/drawing/2014/main" id="{A3981FAB-3CCD-A6F8-2F96-9A38555AC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131903"/>
            <a:ext cx="5732826" cy="4027926"/>
          </a:xfrm>
          <a:prstGeom prst="rect">
            <a:avLst/>
          </a:prstGeom>
        </p:spPr>
      </p:pic>
      <p:sp>
        <p:nvSpPr>
          <p:cNvPr id="8" name="TextBox 7">
            <a:extLst>
              <a:ext uri="{FF2B5EF4-FFF2-40B4-BE49-F238E27FC236}">
                <a16:creationId xmlns:a16="http://schemas.microsoft.com/office/drawing/2014/main" id="{EA6F3156-7D51-DF1C-32A8-109D9A1D429B}"/>
              </a:ext>
            </a:extLst>
          </p:cNvPr>
          <p:cNvSpPr txBox="1"/>
          <p:nvPr/>
        </p:nvSpPr>
        <p:spPr>
          <a:xfrm>
            <a:off x="86366" y="887135"/>
            <a:ext cx="6097554" cy="5970865"/>
          </a:xfrm>
          <a:prstGeom prst="rect">
            <a:avLst/>
          </a:prstGeom>
          <a:noFill/>
        </p:spPr>
        <p:txBody>
          <a:bodyPr wrap="square">
            <a:spAutoFit/>
          </a:bodyPr>
          <a:lstStyle/>
          <a:p>
            <a:pPr>
              <a:buNone/>
            </a:pPr>
            <a:endParaRPr lang="en-US" sz="1400" dirty="0">
              <a:latin typeface="Rockwell" panose="02060603020205020403" pitchFamily="18" charset="0"/>
            </a:endParaRPr>
          </a:p>
          <a:p>
            <a:pPr>
              <a:buNone/>
            </a:pPr>
            <a:r>
              <a:rPr lang="en-US" sz="1600" dirty="0">
                <a:latin typeface="Rockwell" panose="02060603020205020403" pitchFamily="18" charset="0"/>
              </a:rPr>
              <a:t>Visualize relationships between transaction features and the target variable isFraud to guide feature selection and model development.</a:t>
            </a:r>
          </a:p>
          <a:p>
            <a:pPr>
              <a:buNone/>
            </a:pPr>
            <a:r>
              <a:rPr lang="en-US" sz="1600" dirty="0">
                <a:latin typeface="Rockwell" panose="02060603020205020403" pitchFamily="18" charset="0"/>
              </a:rPr>
              <a:t>🎨 Color Interpretation</a:t>
            </a:r>
          </a:p>
          <a:p>
            <a:pPr>
              <a:buFont typeface="Arial" panose="020B0604020202020204" pitchFamily="34" charset="0"/>
              <a:buChar char="•"/>
            </a:pPr>
            <a:r>
              <a:rPr lang="en-US" sz="1600" b="1" dirty="0">
                <a:latin typeface="Rockwell" panose="02060603020205020403" pitchFamily="18" charset="0"/>
              </a:rPr>
              <a:t>Red</a:t>
            </a:r>
            <a:r>
              <a:rPr lang="en-US" sz="1600" dirty="0">
                <a:latin typeface="Rockwell" panose="02060603020205020403" pitchFamily="18" charset="0"/>
              </a:rPr>
              <a:t>: Strong positive correlation</a:t>
            </a:r>
          </a:p>
          <a:p>
            <a:pPr>
              <a:buFont typeface="Arial" panose="020B0604020202020204" pitchFamily="34" charset="0"/>
              <a:buChar char="•"/>
            </a:pPr>
            <a:r>
              <a:rPr lang="en-US" sz="1600" b="1" dirty="0">
                <a:latin typeface="Rockwell" panose="02060603020205020403" pitchFamily="18" charset="0"/>
              </a:rPr>
              <a:t>Blue</a:t>
            </a:r>
            <a:r>
              <a:rPr lang="en-US" sz="1600" dirty="0">
                <a:latin typeface="Rockwell" panose="02060603020205020403" pitchFamily="18" charset="0"/>
              </a:rPr>
              <a:t>: Strong negative correlation</a:t>
            </a:r>
          </a:p>
          <a:p>
            <a:pPr>
              <a:buFont typeface="Arial" panose="020B0604020202020204" pitchFamily="34" charset="0"/>
              <a:buChar char="•"/>
            </a:pPr>
            <a:r>
              <a:rPr lang="en-US" sz="1600" b="1" dirty="0">
                <a:latin typeface="Rockwell" panose="02060603020205020403" pitchFamily="18" charset="0"/>
              </a:rPr>
              <a:t>Neutral shades</a:t>
            </a:r>
            <a:r>
              <a:rPr lang="en-US" sz="1600" dirty="0">
                <a:latin typeface="Rockwell" panose="02060603020205020403" pitchFamily="18" charset="0"/>
              </a:rPr>
              <a:t>: Weak or no correlation</a:t>
            </a:r>
          </a:p>
          <a:p>
            <a:pPr>
              <a:buFont typeface="Arial" panose="020B0604020202020204" pitchFamily="34" charset="0"/>
              <a:buChar char="•"/>
            </a:pPr>
            <a:endParaRPr lang="en-US" sz="1600" dirty="0">
              <a:latin typeface="Rockwell" panose="02060603020205020403" pitchFamily="18" charset="0"/>
            </a:endParaRPr>
          </a:p>
          <a:p>
            <a:pPr>
              <a:buFont typeface="Arial" panose="020B0604020202020204" pitchFamily="34" charset="0"/>
              <a:buChar char="•"/>
            </a:pPr>
            <a:endParaRPr lang="en-US" sz="1600" dirty="0">
              <a:latin typeface="Rockwell" panose="02060603020205020403" pitchFamily="18" charset="0"/>
            </a:endParaRPr>
          </a:p>
          <a:p>
            <a:pPr>
              <a:buFont typeface="Arial" panose="020B0604020202020204" pitchFamily="34" charset="0"/>
              <a:buChar char="•"/>
            </a:pPr>
            <a:r>
              <a:rPr lang="en-US" sz="1600" dirty="0">
                <a:latin typeface="Rockwell" panose="02060603020205020403" pitchFamily="18" charset="0"/>
              </a:rPr>
              <a:t> Key Insights</a:t>
            </a:r>
          </a:p>
          <a:p>
            <a:pPr>
              <a:buFont typeface="Arial" panose="020B0604020202020204" pitchFamily="34" charset="0"/>
              <a:buChar char="•"/>
            </a:pPr>
            <a:r>
              <a:rPr lang="en-US" sz="1600" dirty="0">
                <a:latin typeface="Rockwell" panose="02060603020205020403" pitchFamily="18" charset="0"/>
              </a:rPr>
              <a:t>  amount has a </a:t>
            </a:r>
            <a:r>
              <a:rPr lang="en-US" sz="1600" b="1" dirty="0">
                <a:latin typeface="Rockwell" panose="02060603020205020403" pitchFamily="18" charset="0"/>
              </a:rPr>
              <a:t>moderate positive correlation</a:t>
            </a:r>
            <a:r>
              <a:rPr lang="en-US" sz="1600" dirty="0">
                <a:latin typeface="Rockwell" panose="02060603020205020403" pitchFamily="18" charset="0"/>
              </a:rPr>
              <a:t> with isFraud (0.44) → High-value transactions may indicate fraud.</a:t>
            </a:r>
          </a:p>
          <a:p>
            <a:endParaRPr lang="en-US" sz="1600" dirty="0">
              <a:latin typeface="Rockwell" panose="02060603020205020403" pitchFamily="18" charset="0"/>
            </a:endParaRPr>
          </a:p>
          <a:p>
            <a:pPr>
              <a:buFont typeface="Arial" panose="020B0604020202020204" pitchFamily="34" charset="0"/>
              <a:buChar char="•"/>
            </a:pPr>
            <a:r>
              <a:rPr lang="en-US" sz="1600" dirty="0">
                <a:latin typeface="Rockwell" panose="02060603020205020403" pitchFamily="18" charset="0"/>
              </a:rPr>
              <a:t>  newbalanceOrig shows a </a:t>
            </a:r>
            <a:r>
              <a:rPr lang="en-US" sz="1600" b="1" dirty="0">
                <a:latin typeface="Rockwell" panose="02060603020205020403" pitchFamily="18" charset="0"/>
              </a:rPr>
              <a:t>negative correlation</a:t>
            </a:r>
            <a:r>
              <a:rPr lang="en-US" sz="1600" dirty="0">
                <a:latin typeface="Rockwell" panose="02060603020205020403" pitchFamily="18" charset="0"/>
              </a:rPr>
              <a:t> (-0.13) → Fraudulent transactions often leave low balances.</a:t>
            </a:r>
          </a:p>
          <a:p>
            <a:pPr>
              <a:buFont typeface="Arial" panose="020B0604020202020204" pitchFamily="34" charset="0"/>
              <a:buChar char="•"/>
            </a:pPr>
            <a:endParaRPr lang="en-US" sz="1600" dirty="0">
              <a:latin typeface="Rockwell" panose="02060603020205020403" pitchFamily="18" charset="0"/>
            </a:endParaRPr>
          </a:p>
          <a:p>
            <a:pPr>
              <a:buFont typeface="Arial" panose="020B0604020202020204" pitchFamily="34" charset="0"/>
              <a:buChar char="•"/>
            </a:pPr>
            <a:r>
              <a:rPr lang="en-US" sz="1600" dirty="0">
                <a:latin typeface="Rockwell" panose="02060603020205020403" pitchFamily="18" charset="0"/>
              </a:rPr>
              <a:t>  oldbalanceOrg and newbalanceOrig are </a:t>
            </a:r>
            <a:r>
              <a:rPr lang="en-US" sz="1600" b="1" dirty="0">
                <a:latin typeface="Rockwell" panose="02060603020205020403" pitchFamily="18" charset="0"/>
              </a:rPr>
              <a:t>strongly correlated</a:t>
            </a:r>
            <a:r>
              <a:rPr lang="en-US" sz="1600" dirty="0">
                <a:latin typeface="Rockwell" panose="02060603020205020403" pitchFamily="18" charset="0"/>
              </a:rPr>
              <a:t> (0.94) → Indicates consistent behavior in legitimate transfers.</a:t>
            </a:r>
          </a:p>
          <a:p>
            <a:pPr>
              <a:buFont typeface="Arial" panose="020B0604020202020204" pitchFamily="34" charset="0"/>
              <a:buChar char="•"/>
            </a:pPr>
            <a:endParaRPr lang="en-US" sz="1600" dirty="0">
              <a:latin typeface="Rockwell" panose="02060603020205020403" pitchFamily="18" charset="0"/>
            </a:endParaRPr>
          </a:p>
          <a:p>
            <a:pPr>
              <a:buFont typeface="Arial" panose="020B0604020202020204" pitchFamily="34" charset="0"/>
              <a:buChar char="•"/>
            </a:pPr>
            <a:r>
              <a:rPr lang="en-US" sz="1600" dirty="0">
                <a:latin typeface="Rockwell" panose="02060603020205020403" pitchFamily="18" charset="0"/>
              </a:rPr>
              <a:t>  oldbalanceDest and newbalanceDest are </a:t>
            </a:r>
            <a:r>
              <a:rPr lang="en-US" sz="1600" b="1" dirty="0">
                <a:latin typeface="Rockwell" panose="02060603020205020403" pitchFamily="18" charset="0"/>
              </a:rPr>
              <a:t>highly correlated</a:t>
            </a:r>
            <a:r>
              <a:rPr lang="en-US" sz="1600" dirty="0">
                <a:latin typeface="Rockwell" panose="02060603020205020403" pitchFamily="18" charset="0"/>
              </a:rPr>
              <a:t> (0.93) → Reflects stable destination account behavior, weakly linked to frau</a:t>
            </a:r>
            <a:r>
              <a:rPr lang="en-US" sz="1400" dirty="0">
                <a:latin typeface="Rockwell" panose="02060603020205020403" pitchFamily="18" charset="0"/>
              </a:rPr>
              <a:t>d.</a:t>
            </a:r>
          </a:p>
        </p:txBody>
      </p:sp>
    </p:spTree>
    <p:extLst>
      <p:ext uri="{BB962C8B-B14F-4D97-AF65-F5344CB8AC3E}">
        <p14:creationId xmlns:p14="http://schemas.microsoft.com/office/powerpoint/2010/main" val="1548564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1592-26AA-68E3-192E-5B0D341649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31B8F4B-BD88-AAAE-F58E-CC5F23878F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8C11AE32-CDF7-EAFF-87AE-4C8BFBAF188A}"/>
              </a:ext>
            </a:extLst>
          </p:cNvPr>
          <p:cNvSpPr txBox="1"/>
          <p:nvPr/>
        </p:nvSpPr>
        <p:spPr>
          <a:xfrm>
            <a:off x="436880" y="702999"/>
            <a:ext cx="7561226" cy="584775"/>
          </a:xfrm>
          <a:prstGeom prst="rect">
            <a:avLst/>
          </a:prstGeom>
          <a:noFill/>
        </p:spPr>
        <p:txBody>
          <a:bodyPr wrap="square" rtlCol="0">
            <a:spAutoFit/>
          </a:bodyPr>
          <a:lstStyle/>
          <a:p>
            <a:r>
              <a:rPr lang="en-US" sz="3200" b="1" dirty="0">
                <a:solidFill>
                  <a:srgbClr val="002060"/>
                </a:solidFill>
                <a:latin typeface="Rockwell" panose="02060603020205020403" pitchFamily="18" charset="0"/>
              </a:rPr>
              <a:t>Fraud count by Transaction Type</a:t>
            </a:r>
            <a:endParaRPr lang="en-IN" sz="3200" b="1" dirty="0">
              <a:solidFill>
                <a:srgbClr val="002060"/>
              </a:solidFill>
              <a:latin typeface="Rockwell" panose="02060603020205020403" pitchFamily="18" charset="0"/>
            </a:endParaRPr>
          </a:p>
        </p:txBody>
      </p:sp>
      <p:sp>
        <p:nvSpPr>
          <p:cNvPr id="18" name="TextBox 9">
            <a:extLst>
              <a:ext uri="{FF2B5EF4-FFF2-40B4-BE49-F238E27FC236}">
                <a16:creationId xmlns:a16="http://schemas.microsoft.com/office/drawing/2014/main" id="{564273A1-2532-1CDF-04C4-5603DB04F092}"/>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7" name="Picture 6" descr="A graph of blue and orange bars&#10;&#10;AI-generated content may be incorrect.">
            <a:extLst>
              <a:ext uri="{FF2B5EF4-FFF2-40B4-BE49-F238E27FC236}">
                <a16:creationId xmlns:a16="http://schemas.microsoft.com/office/drawing/2014/main" id="{16858FAA-6802-29F0-7B34-96626F6CD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327" y="910533"/>
            <a:ext cx="4692564" cy="5165366"/>
          </a:xfrm>
          <a:prstGeom prst="rect">
            <a:avLst/>
          </a:prstGeom>
        </p:spPr>
      </p:pic>
      <p:sp>
        <p:nvSpPr>
          <p:cNvPr id="9" name="TextBox 8">
            <a:extLst>
              <a:ext uri="{FF2B5EF4-FFF2-40B4-BE49-F238E27FC236}">
                <a16:creationId xmlns:a16="http://schemas.microsoft.com/office/drawing/2014/main" id="{FA68DA32-79D1-8EEC-29B3-545649F00112}"/>
              </a:ext>
            </a:extLst>
          </p:cNvPr>
          <p:cNvSpPr txBox="1"/>
          <p:nvPr/>
        </p:nvSpPr>
        <p:spPr>
          <a:xfrm>
            <a:off x="242109" y="1551584"/>
            <a:ext cx="6887896" cy="3877985"/>
          </a:xfrm>
          <a:prstGeom prst="rect">
            <a:avLst/>
          </a:prstGeom>
          <a:noFill/>
        </p:spPr>
        <p:txBody>
          <a:bodyPr wrap="square">
            <a:spAutoFit/>
          </a:bodyPr>
          <a:lstStyle/>
          <a:p>
            <a:pPr>
              <a:buNone/>
            </a:pPr>
            <a:endParaRPr lang="en-US" sz="2400" b="1" dirty="0"/>
          </a:p>
          <a:p>
            <a:pPr>
              <a:buFont typeface="Arial" panose="020B0604020202020204" pitchFamily="34" charset="0"/>
              <a:buChar char="•"/>
            </a:pPr>
            <a:r>
              <a:rPr lang="en-US" sz="2000" b="1" dirty="0">
                <a:solidFill>
                  <a:srgbClr val="002060"/>
                </a:solidFill>
              </a:rPr>
              <a:t>  </a:t>
            </a:r>
            <a:r>
              <a:rPr lang="en-US" sz="2000" b="1" dirty="0">
                <a:solidFill>
                  <a:srgbClr val="002060"/>
                </a:solidFill>
                <a:latin typeface="Rockwell" panose="02060603020205020403" pitchFamily="18" charset="0"/>
              </a:rPr>
              <a:t>Targeted Attacks</a:t>
            </a:r>
            <a:r>
              <a:rPr lang="en-US" sz="2000" b="1" dirty="0">
                <a:latin typeface="Rockwell" panose="02060603020205020403" pitchFamily="18" charset="0"/>
              </a:rPr>
              <a:t>:</a:t>
            </a:r>
            <a:r>
              <a:rPr lang="en-US" sz="2000" dirty="0">
                <a:latin typeface="Rockwell" panose="02060603020205020403" pitchFamily="18" charset="0"/>
              </a:rPr>
              <a:t> Fraud is not random; it is 100% concentrated in </a:t>
            </a:r>
            <a:r>
              <a:rPr lang="en-US" sz="2000" b="1" dirty="0">
                <a:latin typeface="Rockwell" panose="02060603020205020403" pitchFamily="18" charset="0"/>
              </a:rPr>
              <a:t>TRANSFER</a:t>
            </a:r>
            <a:r>
              <a:rPr lang="en-US" sz="2000" dirty="0">
                <a:latin typeface="Rockwell" panose="02060603020205020403" pitchFamily="18" charset="0"/>
              </a:rPr>
              <a:t> and </a:t>
            </a:r>
            <a:r>
              <a:rPr lang="en-US" sz="2000" b="1" dirty="0">
                <a:latin typeface="Rockwell" panose="02060603020205020403" pitchFamily="18" charset="0"/>
              </a:rPr>
              <a:t>CASH_OUT</a:t>
            </a:r>
            <a:r>
              <a:rPr lang="en-US" sz="2000" dirty="0">
                <a:latin typeface="Rockwell" panose="02060603020205020403" pitchFamily="18" charset="0"/>
              </a:rPr>
              <a:t> types.</a:t>
            </a:r>
          </a:p>
          <a:p>
            <a:pPr>
              <a:buFont typeface="Arial" panose="020B0604020202020204" pitchFamily="34" charset="0"/>
              <a:buChar char="•"/>
            </a:pPr>
            <a:endParaRPr lang="en-US" dirty="0">
              <a:latin typeface="Rockwell" panose="02060603020205020403" pitchFamily="18" charset="0"/>
            </a:endParaRPr>
          </a:p>
          <a:p>
            <a:pPr>
              <a:buFont typeface="Arial" panose="020B0604020202020204" pitchFamily="34" charset="0"/>
              <a:buChar char="•"/>
            </a:pPr>
            <a:endParaRPr lang="en-US" sz="2000" dirty="0">
              <a:latin typeface="Rockwell" panose="02060603020205020403" pitchFamily="18" charset="0"/>
            </a:endParaRPr>
          </a:p>
          <a:p>
            <a:pPr>
              <a:buFont typeface="Arial" panose="020B0604020202020204" pitchFamily="34" charset="0"/>
              <a:buChar char="•"/>
            </a:pPr>
            <a:r>
              <a:rPr lang="en-US" sz="2000" b="1" dirty="0">
                <a:solidFill>
                  <a:srgbClr val="002060"/>
                </a:solidFill>
                <a:latin typeface="Rockwell" panose="02060603020205020403" pitchFamily="18" charset="0"/>
              </a:rPr>
              <a:t>  Safe Zones</a:t>
            </a:r>
            <a:r>
              <a:rPr lang="en-US" sz="2000" b="1" dirty="0">
                <a:latin typeface="Rockwell" panose="02060603020205020403" pitchFamily="18" charset="0"/>
              </a:rPr>
              <a:t>:</a:t>
            </a:r>
            <a:r>
              <a:rPr lang="en-US" sz="2000" dirty="0">
                <a:latin typeface="Rockwell" panose="02060603020205020403" pitchFamily="18" charset="0"/>
              </a:rPr>
              <a:t> </a:t>
            </a:r>
            <a:r>
              <a:rPr lang="en-US" sz="2000" b="1" dirty="0">
                <a:latin typeface="Rockwell" panose="02060603020205020403" pitchFamily="18" charset="0"/>
              </a:rPr>
              <a:t>PAYMENT</a:t>
            </a:r>
            <a:r>
              <a:rPr lang="en-US" sz="2000" dirty="0">
                <a:latin typeface="Rockwell" panose="02060603020205020403" pitchFamily="18" charset="0"/>
              </a:rPr>
              <a:t>, </a:t>
            </a:r>
            <a:r>
              <a:rPr lang="en-US" sz="2000" b="1" dirty="0">
                <a:latin typeface="Rockwell" panose="02060603020205020403" pitchFamily="18" charset="0"/>
              </a:rPr>
              <a:t>DEBIT</a:t>
            </a:r>
            <a:r>
              <a:rPr lang="en-US" sz="2000" dirty="0">
                <a:latin typeface="Rockwell" panose="02060603020205020403" pitchFamily="18" charset="0"/>
              </a:rPr>
              <a:t>, and </a:t>
            </a:r>
            <a:r>
              <a:rPr lang="en-US" sz="2000" b="1" dirty="0">
                <a:latin typeface="Rockwell" panose="02060603020205020403" pitchFamily="18" charset="0"/>
              </a:rPr>
              <a:t>CASH_IN</a:t>
            </a:r>
            <a:r>
              <a:rPr lang="en-US" sz="2000" dirty="0">
                <a:latin typeface="Rockwell" panose="02060603020205020403" pitchFamily="18" charset="0"/>
              </a:rPr>
              <a:t> currently show zero fraud activity.</a:t>
            </a:r>
          </a:p>
          <a:p>
            <a:pPr>
              <a:buFont typeface="Arial" panose="020B0604020202020204" pitchFamily="34" charset="0"/>
              <a:buChar char="•"/>
            </a:pPr>
            <a:endParaRPr lang="en-US" sz="2000" dirty="0">
              <a:latin typeface="Rockwell" panose="02060603020205020403" pitchFamily="18" charset="0"/>
            </a:endParaRPr>
          </a:p>
          <a:p>
            <a:pPr>
              <a:buFont typeface="Arial" panose="020B0604020202020204" pitchFamily="34" charset="0"/>
              <a:buChar char="•"/>
            </a:pPr>
            <a:endParaRPr lang="en-US" sz="2000" dirty="0">
              <a:latin typeface="Rockwell" panose="02060603020205020403" pitchFamily="18" charset="0"/>
            </a:endParaRPr>
          </a:p>
          <a:p>
            <a:pPr>
              <a:buFont typeface="Arial" panose="020B0604020202020204" pitchFamily="34" charset="0"/>
              <a:buChar char="•"/>
            </a:pPr>
            <a:r>
              <a:rPr lang="en-US" sz="2000" b="1" dirty="0">
                <a:solidFill>
                  <a:srgbClr val="002060"/>
                </a:solidFill>
                <a:latin typeface="Rockwell" panose="02060603020205020403" pitchFamily="18" charset="0"/>
              </a:rPr>
              <a:t>  Strategic Focus</a:t>
            </a:r>
            <a:r>
              <a:rPr lang="en-US" sz="2000" b="1" dirty="0">
                <a:latin typeface="Rockwell" panose="02060603020205020403" pitchFamily="18" charset="0"/>
              </a:rPr>
              <a:t>:</a:t>
            </a:r>
            <a:r>
              <a:rPr lang="en-US" sz="2000" dirty="0">
                <a:latin typeface="Rockwell" panose="02060603020205020403" pitchFamily="18" charset="0"/>
              </a:rPr>
              <a:t> By identifying these "hotspots," we can optimize our model to ignore noise and focus purely on high-risk channels</a:t>
            </a:r>
            <a:r>
              <a:rPr lang="en-US" sz="2400" dirty="0">
                <a:latin typeface="Rockwell" panose="02060603020205020403" pitchFamily="18" charset="0"/>
              </a:rPr>
              <a:t>.</a:t>
            </a:r>
          </a:p>
        </p:txBody>
      </p:sp>
      <p:pic>
        <p:nvPicPr>
          <p:cNvPr id="3074" name="Picture 2" descr="Fraud Icon. Simple Element Illustration ...">
            <a:extLst>
              <a:ext uri="{FF2B5EF4-FFF2-40B4-BE49-F238E27FC236}">
                <a16:creationId xmlns:a16="http://schemas.microsoft.com/office/drawing/2014/main" id="{9412ECA1-7C75-49A6-D8FA-C7FF1C635D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62" b="24611"/>
          <a:stretch>
            <a:fillRect/>
          </a:stretch>
        </p:blipFill>
        <p:spPr bwMode="auto">
          <a:xfrm>
            <a:off x="7058146" y="782101"/>
            <a:ext cx="1067282" cy="56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01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CECCA-A3A2-0064-D14F-6AD622E649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6F0A28-99C4-21BE-10FD-CA76301867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8BC656AF-2551-A7C7-BFC2-DD486012E1F3}"/>
              </a:ext>
            </a:extLst>
          </p:cNvPr>
          <p:cNvSpPr txBox="1"/>
          <p:nvPr/>
        </p:nvSpPr>
        <p:spPr>
          <a:xfrm>
            <a:off x="221220" y="746442"/>
            <a:ext cx="6747943" cy="707886"/>
          </a:xfrm>
          <a:prstGeom prst="rect">
            <a:avLst/>
          </a:prstGeom>
          <a:noFill/>
        </p:spPr>
        <p:txBody>
          <a:bodyPr wrap="square" rtlCol="0">
            <a:spAutoFit/>
          </a:bodyPr>
          <a:lstStyle/>
          <a:p>
            <a:r>
              <a:rPr lang="en-US" sz="4000" b="1" dirty="0">
                <a:solidFill>
                  <a:srgbClr val="002060"/>
                </a:solidFill>
                <a:latin typeface="Rockwell" panose="02060603020205020403" pitchFamily="18" charset="0"/>
              </a:rPr>
              <a:t> Fraud vs Non-Fraud</a:t>
            </a:r>
            <a:endParaRPr lang="en-IN" sz="4000" b="1" dirty="0">
              <a:solidFill>
                <a:srgbClr val="002060"/>
              </a:solidFill>
              <a:latin typeface="Rockwell" panose="02060603020205020403" pitchFamily="18" charset="0"/>
            </a:endParaRPr>
          </a:p>
        </p:txBody>
      </p:sp>
      <p:sp>
        <p:nvSpPr>
          <p:cNvPr id="18" name="TextBox 9">
            <a:extLst>
              <a:ext uri="{FF2B5EF4-FFF2-40B4-BE49-F238E27FC236}">
                <a16:creationId xmlns:a16="http://schemas.microsoft.com/office/drawing/2014/main" id="{4AF009D8-A738-5743-E83F-DBCD46285CA6}"/>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8" name="Picture 7" descr="A pie chart with a triangle in the middle&#10;&#10;AI-generated content may be incorrect.">
            <a:extLst>
              <a:ext uri="{FF2B5EF4-FFF2-40B4-BE49-F238E27FC236}">
                <a16:creationId xmlns:a16="http://schemas.microsoft.com/office/drawing/2014/main" id="{F2B10E14-1761-D8FA-0734-995BEEE27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606" y="1655180"/>
            <a:ext cx="4906060" cy="3934670"/>
          </a:xfrm>
          <a:prstGeom prst="rect">
            <a:avLst/>
          </a:prstGeom>
        </p:spPr>
      </p:pic>
      <p:pic>
        <p:nvPicPr>
          <p:cNvPr id="2050" name="Picture 2" descr="Fraud detection - Free business and ...">
            <a:extLst>
              <a:ext uri="{FF2B5EF4-FFF2-40B4-BE49-F238E27FC236}">
                <a16:creationId xmlns:a16="http://schemas.microsoft.com/office/drawing/2014/main" id="{B71607E0-C7B1-ACD8-73C0-C8B52AF35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771" y="746442"/>
            <a:ext cx="1110144" cy="1110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E44A4F0-2FCF-A697-4C75-A2F1F650A0F4}"/>
              </a:ext>
            </a:extLst>
          </p:cNvPr>
          <p:cNvSpPr txBox="1"/>
          <p:nvPr/>
        </p:nvSpPr>
        <p:spPr>
          <a:xfrm>
            <a:off x="5561" y="2123376"/>
            <a:ext cx="7179262"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Rockwell" panose="02060603020205020403" pitchFamily="18" charset="0"/>
              </a:rPr>
              <a:t>System Integrity (89.8%):</a:t>
            </a:r>
            <a:r>
              <a:rPr lang="en-US" sz="2000" dirty="0">
                <a:latin typeface="Rockwell" panose="02060603020205020403" pitchFamily="18" charset="0"/>
              </a:rPr>
              <a:t> The vast majority of our ecosystem is healthy. Our priority is to ensure these legitimate customers experience zero friction.</a:t>
            </a:r>
            <a:br>
              <a:rPr lang="en-US" sz="2000" dirty="0">
                <a:latin typeface="Rockwell" panose="02060603020205020403" pitchFamily="18" charset="0"/>
              </a:rPr>
            </a:br>
            <a:endParaRPr lang="en-US" sz="2000" dirty="0">
              <a:latin typeface="Rockwell" panose="02060603020205020403" pitchFamily="18" charset="0"/>
            </a:endParaRPr>
          </a:p>
          <a:p>
            <a:pPr marL="285750" indent="-285750">
              <a:buFont typeface="Arial" panose="020B0604020202020204" pitchFamily="34" charset="0"/>
              <a:buChar char="•"/>
            </a:pPr>
            <a:r>
              <a:rPr lang="en-US" sz="2000" b="1" dirty="0">
                <a:latin typeface="Rockwell" panose="02060603020205020403" pitchFamily="18" charset="0"/>
              </a:rPr>
              <a:t>The Financial Threat (10.2%):</a:t>
            </a:r>
            <a:r>
              <a:rPr lang="en-US" sz="2000" dirty="0">
                <a:latin typeface="Rockwell" panose="02060603020205020403" pitchFamily="18" charset="0"/>
              </a:rPr>
              <a:t> A significant portion of transactions are fraudulent. Without intervention, this "needle" represents a direct threat to revenue and platform trust.</a:t>
            </a:r>
          </a:p>
          <a:p>
            <a:pPr marL="285750" indent="-285750">
              <a:buFont typeface="Arial" panose="020B0604020202020204" pitchFamily="34" charset="0"/>
              <a:buChar char="•"/>
            </a:pPr>
            <a:endParaRPr lang="en-US" sz="2000" dirty="0">
              <a:latin typeface="Rockwell" panose="02060603020205020403" pitchFamily="18" charset="0"/>
            </a:endParaRPr>
          </a:p>
          <a:p>
            <a:pPr marL="285750" indent="-285750">
              <a:buFont typeface="Arial" panose="020B0604020202020204" pitchFamily="34" charset="0"/>
              <a:buChar char="•"/>
            </a:pPr>
            <a:r>
              <a:rPr lang="en-US" sz="2000" b="1" dirty="0">
                <a:latin typeface="Rockwell" panose="02060603020205020403" pitchFamily="18" charset="0"/>
              </a:rPr>
              <a:t>The ML Solution:</a:t>
            </a:r>
            <a:r>
              <a:rPr lang="en-US" sz="2000" dirty="0">
                <a:latin typeface="Rockwell" panose="02060603020205020403" pitchFamily="18" charset="0"/>
              </a:rPr>
              <a:t> Our </a:t>
            </a:r>
            <a:r>
              <a:rPr lang="en-US" sz="2000" dirty="0" err="1">
                <a:latin typeface="Rockwell" panose="02060603020205020403" pitchFamily="18" charset="0"/>
              </a:rPr>
              <a:t>XGBoost</a:t>
            </a:r>
            <a:r>
              <a:rPr lang="en-US" sz="2000" dirty="0">
                <a:latin typeface="Rockwell" panose="02060603020205020403" pitchFamily="18" charset="0"/>
              </a:rPr>
              <a:t> model acts as a surgical filter—identifying and neutralizing the 10% risk with </a:t>
            </a:r>
            <a:r>
              <a:rPr lang="en-US" sz="2000" b="1" dirty="0">
                <a:latin typeface="Rockwell" panose="02060603020205020403" pitchFamily="18" charset="0"/>
              </a:rPr>
              <a:t>99.6% accuracy</a:t>
            </a:r>
            <a:r>
              <a:rPr lang="en-US" sz="2000" dirty="0">
                <a:latin typeface="Rockwell" panose="02060603020205020403" pitchFamily="18" charset="0"/>
              </a:rPr>
              <a:t> without impacting the safe 90%.</a:t>
            </a:r>
          </a:p>
          <a:p>
            <a:endParaRPr lang="en-US" sz="2000" dirty="0">
              <a:latin typeface="Rockwell" panose="02060603020205020403" pitchFamily="18" charset="0"/>
            </a:endParaRPr>
          </a:p>
          <a:p>
            <a:pPr marL="285750" indent="-285750">
              <a:buFont typeface="Arial" panose="020B0604020202020204" pitchFamily="34" charset="0"/>
              <a:buChar char="•"/>
            </a:pPr>
            <a:endParaRPr lang="en-IN" sz="2000" dirty="0">
              <a:latin typeface="Rockwell" panose="02060603020205020403" pitchFamily="18" charset="0"/>
            </a:endParaRPr>
          </a:p>
        </p:txBody>
      </p:sp>
    </p:spTree>
    <p:extLst>
      <p:ext uri="{BB962C8B-B14F-4D97-AF65-F5344CB8AC3E}">
        <p14:creationId xmlns:p14="http://schemas.microsoft.com/office/powerpoint/2010/main" val="253735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D492-EA75-DCE4-7BC5-FEA56E8FBCB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B93868-99B6-8573-84E5-191786747C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07690" y="6227099"/>
            <a:ext cx="1785976" cy="462949"/>
          </a:xfrm>
          <a:prstGeom prst="rect">
            <a:avLst/>
          </a:prstGeom>
        </p:spPr>
      </p:pic>
      <p:sp>
        <p:nvSpPr>
          <p:cNvPr id="4" name="TextBox 3">
            <a:extLst>
              <a:ext uri="{FF2B5EF4-FFF2-40B4-BE49-F238E27FC236}">
                <a16:creationId xmlns:a16="http://schemas.microsoft.com/office/drawing/2014/main" id="{D743579F-91B3-3294-ED0A-D3BD57F3BFEC}"/>
              </a:ext>
            </a:extLst>
          </p:cNvPr>
          <p:cNvSpPr txBox="1"/>
          <p:nvPr/>
        </p:nvSpPr>
        <p:spPr>
          <a:xfrm>
            <a:off x="263260" y="677002"/>
            <a:ext cx="7711697" cy="830997"/>
          </a:xfrm>
          <a:prstGeom prst="rect">
            <a:avLst/>
          </a:prstGeom>
          <a:noFill/>
        </p:spPr>
        <p:txBody>
          <a:bodyPr wrap="square" rtlCol="0">
            <a:spAutoFit/>
          </a:bodyPr>
          <a:lstStyle/>
          <a:p>
            <a:r>
              <a:rPr lang="en-US" sz="2400" b="1" dirty="0">
                <a:solidFill>
                  <a:srgbClr val="002060"/>
                </a:solidFill>
                <a:latin typeface="Rockwell" panose="02060603020205020403" pitchFamily="18" charset="0"/>
              </a:rPr>
              <a:t>Multivariate Feature Interactions Highlighting Fraud Patterns</a:t>
            </a:r>
            <a:endParaRPr lang="en-IN" sz="2400" b="1" dirty="0">
              <a:solidFill>
                <a:srgbClr val="002060"/>
              </a:solidFill>
              <a:latin typeface="Rockwell" panose="02060603020205020403" pitchFamily="18" charset="0"/>
            </a:endParaRPr>
          </a:p>
        </p:txBody>
      </p:sp>
      <p:sp>
        <p:nvSpPr>
          <p:cNvPr id="18" name="TextBox 9">
            <a:extLst>
              <a:ext uri="{FF2B5EF4-FFF2-40B4-BE49-F238E27FC236}">
                <a16:creationId xmlns:a16="http://schemas.microsoft.com/office/drawing/2014/main" id="{C3870ACB-C31C-E1A9-F1BC-00FF9AFB30BF}"/>
              </a:ext>
            </a:extLst>
          </p:cNvPr>
          <p:cNvSpPr txBox="1"/>
          <p:nvPr/>
        </p:nvSpPr>
        <p:spPr>
          <a:xfrm>
            <a:off x="7862692" y="5380963"/>
            <a:ext cx="2697525" cy="694936"/>
          </a:xfrm>
          <a:prstGeom prst="rect">
            <a:avLst/>
          </a:prstGeom>
        </p:spPr>
        <p:txBody>
          <a:bodyPr lIns="50800" tIns="50800" rIns="50800" bIns="50800" rtlCol="0" anchor="ctr"/>
          <a:lstStyle/>
          <a:p>
            <a:pPr algn="ctr">
              <a:lnSpc>
                <a:spcPts val="3992"/>
              </a:lnSpc>
            </a:pPr>
            <a:endParaRPr lang="en-US" sz="1500" spc="283" dirty="0">
              <a:solidFill>
                <a:schemeClr val="accent1">
                  <a:lumMod val="75000"/>
                </a:schemeClr>
              </a:solidFill>
              <a:effectLst>
                <a:outerShdw blurRad="38100" dist="38100" dir="2700000" algn="tl">
                  <a:srgbClr val="000000">
                    <a:alpha val="43137"/>
                  </a:srgbClr>
                </a:outerShdw>
              </a:effectLst>
              <a:latin typeface="Montserrat"/>
            </a:endParaRPr>
          </a:p>
        </p:txBody>
      </p:sp>
      <p:pic>
        <p:nvPicPr>
          <p:cNvPr id="6" name="Picture 5" descr="A screenshot of a computer&#10;&#10;AI-generated content may be incorrect.">
            <a:extLst>
              <a:ext uri="{FF2B5EF4-FFF2-40B4-BE49-F238E27FC236}">
                <a16:creationId xmlns:a16="http://schemas.microsoft.com/office/drawing/2014/main" id="{7D6809C4-CDE0-16C9-851A-CA3BA5769816}"/>
              </a:ext>
            </a:extLst>
          </p:cNvPr>
          <p:cNvPicPr>
            <a:picLocks noChangeAspect="1"/>
          </p:cNvPicPr>
          <p:nvPr/>
        </p:nvPicPr>
        <p:blipFill>
          <a:blip r:embed="rId3">
            <a:extLst>
              <a:ext uri="{28A0092B-C50C-407E-A947-70E740481C1C}">
                <a14:useLocalDpi xmlns:a14="http://schemas.microsoft.com/office/drawing/2010/main" val="0"/>
              </a:ext>
            </a:extLst>
          </a:blip>
          <a:srcRect l="16613" t="26903" r="30982"/>
          <a:stretch>
            <a:fillRect/>
          </a:stretch>
        </p:blipFill>
        <p:spPr>
          <a:xfrm>
            <a:off x="6950837" y="1687244"/>
            <a:ext cx="5119868" cy="3793912"/>
          </a:xfrm>
          <a:prstGeom prst="rect">
            <a:avLst/>
          </a:prstGeom>
        </p:spPr>
      </p:pic>
      <p:sp>
        <p:nvSpPr>
          <p:cNvPr id="7" name="Rectangle 1">
            <a:extLst>
              <a:ext uri="{FF2B5EF4-FFF2-40B4-BE49-F238E27FC236}">
                <a16:creationId xmlns:a16="http://schemas.microsoft.com/office/drawing/2014/main" id="{A32C84B2-5365-3BDC-9C15-DC8033C403D7}"/>
              </a:ext>
            </a:extLst>
          </p:cNvPr>
          <p:cNvSpPr>
            <a:spLocks noChangeArrowheads="1"/>
          </p:cNvSpPr>
          <p:nvPr/>
        </p:nvSpPr>
        <p:spPr bwMode="auto">
          <a:xfrm>
            <a:off x="131689" y="1892297"/>
            <a:ext cx="681914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Correlation Clusters:</a:t>
            </a:r>
            <a:r>
              <a:rPr kumimoji="0" lang="en-US" altLang="en-US" sz="1800" b="0" i="0" u="none" strike="noStrike" cap="none" normalizeH="0" baseline="0" dirty="0">
                <a:ln>
                  <a:noFill/>
                </a:ln>
                <a:solidFill>
                  <a:schemeClr val="tx1"/>
                </a:solidFill>
                <a:effectLst/>
                <a:latin typeface="Arial" panose="020B0604020202020204" pitchFamily="34" charset="0"/>
              </a:rPr>
              <a:t> The </a:t>
            </a:r>
            <a:r>
              <a:rPr kumimoji="0" lang="en-US" altLang="en-US" sz="1800" b="0" i="0" u="none" strike="noStrike" cap="none" normalizeH="0" baseline="0" dirty="0" err="1">
                <a:ln>
                  <a:noFill/>
                </a:ln>
                <a:solidFill>
                  <a:schemeClr val="tx1"/>
                </a:solidFill>
                <a:effectLst/>
                <a:latin typeface="Arial" panose="020B0604020202020204" pitchFamily="34" charset="0"/>
              </a:rPr>
              <a:t>Pairplot</a:t>
            </a:r>
            <a:r>
              <a:rPr kumimoji="0" lang="en-US" altLang="en-US" sz="1800" b="0" i="0" u="none" strike="noStrike" cap="none" normalizeH="0" baseline="0" dirty="0">
                <a:ln>
                  <a:noFill/>
                </a:ln>
                <a:solidFill>
                  <a:schemeClr val="tx1"/>
                </a:solidFill>
                <a:effectLst/>
                <a:latin typeface="Arial" panose="020B0604020202020204" pitchFamily="34" charset="0"/>
              </a:rPr>
              <a:t> reveals that fraud is not random; it forms distinct, visible clusters in specific financial dimensions.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The "Drain" Pattern:</a:t>
            </a:r>
            <a:r>
              <a:rPr kumimoji="0" lang="en-US" altLang="en-US" sz="1800" b="0" i="0" u="none" strike="noStrike" cap="none" normalizeH="0" baseline="0" dirty="0">
                <a:ln>
                  <a:noFill/>
                </a:ln>
                <a:solidFill>
                  <a:schemeClr val="tx1"/>
                </a:solidFill>
                <a:effectLst/>
                <a:latin typeface="Arial" panose="020B0604020202020204" pitchFamily="34" charset="0"/>
              </a:rPr>
              <a:t> A key discovery shows fraud dots clustering where </a:t>
            </a:r>
            <a:r>
              <a:rPr kumimoji="0" lang="en-US" altLang="en-US" sz="1800" b="1" i="0" u="none" strike="noStrike" cap="none" normalizeH="0" baseline="0" dirty="0">
                <a:ln>
                  <a:noFill/>
                </a:ln>
                <a:solidFill>
                  <a:schemeClr val="tx1"/>
                </a:solidFill>
                <a:effectLst/>
                <a:latin typeface="Arial" panose="020B0604020202020204" pitchFamily="34" charset="0"/>
              </a:rPr>
              <a:t>'Amount' exactly matches '</a:t>
            </a:r>
            <a:r>
              <a:rPr kumimoji="0" lang="en-US" altLang="en-US" sz="1800" b="1" i="0" u="none" strike="noStrike" cap="none" normalizeH="0" baseline="0" dirty="0" err="1">
                <a:ln>
                  <a:noFill/>
                </a:ln>
                <a:solidFill>
                  <a:schemeClr val="tx1"/>
                </a:solidFill>
                <a:effectLst/>
                <a:latin typeface="Arial" panose="020B0604020202020204" pitchFamily="34" charset="0"/>
              </a:rPr>
              <a:t>OldBalanceOrg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—a clear sign of accounts being emptied systematically.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Feature Interaction:</a:t>
            </a:r>
            <a:r>
              <a:rPr kumimoji="0" lang="en-US" altLang="en-US" sz="1800" b="0" i="0" u="none" strike="noStrike" cap="none" normalizeH="0" baseline="0" dirty="0">
                <a:ln>
                  <a:noFill/>
                </a:ln>
                <a:solidFill>
                  <a:schemeClr val="tx1"/>
                </a:solidFill>
                <a:effectLst/>
                <a:latin typeface="Arial" panose="020B0604020202020204" pitchFamily="34" charset="0"/>
              </a:rPr>
              <a:t> Fraudulent activity is tied to specific relationships between account balances rather than just high transaction amounts.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Model Validation:</a:t>
            </a:r>
            <a:r>
              <a:rPr kumimoji="0" lang="en-US" altLang="en-US" sz="1800" b="0" i="0" u="none" strike="noStrike" cap="none" normalizeH="0" baseline="0" dirty="0">
                <a:ln>
                  <a:noFill/>
                </a:ln>
                <a:solidFill>
                  <a:schemeClr val="tx1"/>
                </a:solidFill>
                <a:effectLst/>
                <a:latin typeface="Arial" panose="020B0604020202020204" pitchFamily="34" charset="0"/>
              </a:rPr>
              <a:t> These visible patterns confirm that our features are highly predictive, explaining why the </a:t>
            </a:r>
            <a:r>
              <a:rPr kumimoji="0" lang="en-US" altLang="en-US" sz="1800" b="1" i="0" u="none" strike="noStrike" cap="none" normalizeH="0" baseline="0" dirty="0" err="1">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model achieved near-perfect accuracy.</a:t>
            </a:r>
          </a:p>
        </p:txBody>
      </p:sp>
      <p:pic>
        <p:nvPicPr>
          <p:cNvPr id="4099" name="Picture 3" descr="9+ Thousand Fraud Prevention Icon ...">
            <a:extLst>
              <a:ext uri="{FF2B5EF4-FFF2-40B4-BE49-F238E27FC236}">
                <a16:creationId xmlns:a16="http://schemas.microsoft.com/office/drawing/2014/main" id="{D10DE85C-9595-3384-B3CB-7852D94FC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229" y="549196"/>
            <a:ext cx="1171455" cy="108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877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AI_THEME_MODEL" val="{&quot;showLogo&quot;:true,&quot;logoScale&quot;:1,&quot;logoPosition&quot;:&quot;left&quot;,&quot;logoOffset&quot;:0,&quot;showMessage&quot;:true,&quot;showPageNum&quot;:true,&quot;logo&quot;:null,&quot;logo_dark&quot;:null,&quot;showFooterByDefault&quot;:null,&quot;footerMessage&quot;:&quot;©2024 Proprietary and Confidential. All Rights Reserved.&quot;,&quot;palette_name&quot;:&quot;colorful&quot;,&quot;defaultSlideColor&quot;:&quot;theme&quot;,&quot;defaultBackgroundColor&quot;:&quot;background_light&quot;,&quot;styleFonts&quot;:1,&quot;styleFontWeight&quot;:&quot;heavy&quot;,&quot;styleElementStyle&quot;:&quot;outlined&quot;,&quot;styleEffect&quot;:&quot;none&quot;,&quot;styleDesign&quot;:1,&quot;styleDecoration&quot;:&quot;bar_left&quot;,&quot;styleHeaderAlignment&quot;:&quot;left&quot;,&quot;styleShape&quot;:&quot;rect&quot;,&quot;styleColor&quot;:&quot;slide&quot;,&quot;styleBackground&quot;:&quot;none&quot;,&quot;styleTitleFont&quot;:&quot;sourcesanspro&quot;,&quot;styleBodyFont&quot;:&quot;sourcesanspro&quot;,&quot;styleWeight&quot;:&quot;medium&quot;,&quot;styleTitleSlide&quot;:&quot;bar_left&quot;,&quot;fontScale&quot;:1,&quot;iconStyle&quot;:&quot;chunky&quot;,&quot;cjkFont&quot;:&quot;jp&quot;,&quot;isRTL&quot;:false,&quot;colors&quot;:{&quot;background_light&quot;:&quot;#ffffff&quot;,&quot;background_dark&quot;:&quot;#000000&quot;,&quot;primary_light&quot;:&quot;#ffffff&quot;,&quot;primary_dark&quot;:&quot;#000000&quot;,&quot;secondary_light&quot;:&quot;#e7e6e6&quot;,&quot;secondary_dark&quot;:&quot;#44546a&quot;,&quot;positive&quot;:&quot;#54C351&quot;,&quot;negative&quot;:&quot;#E04C2B&quot;,&quot;hyperlink&quot;:&quot;#11a9e2&quot;,&quot;theme&quot;:&quot;#4472c4&quot;,&quot;background_accent&quot;:&quot;#e7e6e6&quot;,&quot;chart1&quot;:&quot;#4472c4&quot;,&quot;accent1&quot;:&quot;#ed7d31&quot;,&quot;chart2&quot;:&quot;#ed7d31&quot;,&quot;accent2&quot;:&quot;#a5a5a5&quot;,&quot;chart3&quot;:&quot;#a5a5a5&quot;,&quot;accent3&quot;:&quot;#ffc000&quot;,&quot;chart4&quot;:&quot;#ffc000&quot;,&quot;accent4&quot;:&quot;#5b9bd5&quot;,&quot;chart5&quot;:&quot;#5b9bd5&quot;,&quot;accent5&quot;:&quot;#70ad47&quot;,&quot;chart6&quot;:&quot;#70ad47&quot;},&quot;fontHeaderFontId&quot;:&quot;sourcesanspro&quot;,&quot;fontHeaderWeight&quot;:600,&quot;fontHeaderBoldWeight&quot;:600,&quot;fontHeaderLetterSpacing&quot;:0,&quot;fontHeaderLineHeight&quot;:1.6,&quot;fontHeaderScaling&quot;:100,&quot;fontHeaderTextTransform&quot;:&quot;auto&quot;,&quot;fontTitleFontId&quot;:&quot;sourcesanspro&quot;,&quot;fontTitleWeight&quot;:600,&quot;fontTitleBoldWeight&quot;:600,&quot;fontTitleLetterSpacing&quot;:0,&quot;fontTitleLineHeight&quot;:1.6,&quot;fontTitleScaling&quot;:100,&quot;fontTitleTextTransform&quot;:&quot;auto&quot;,&quot;fontBodyFontId&quot;:&quot;sourcesanspro&quot;,&quot;fontBodyWeight&quot;:400,&quot;fontBodyBoldWeight&quot;:600,&quot;fontBodyLetterSpacing&quot;:0,&quot;fontBodyLineHeight&quot;:1.9,&quot;fontBodyScaling&quot;:100,&quot;fontBodyTextTransform&quot;:&quot;auto&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2.1" id="{19F6FF4A-BFB8-D448-81DB-A8F1C71F8E46}" vid="{CDCDF023-17A4-CF46-89DD-D6386F64A9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98E7D50-581B-4293-BF8B-96CE4C9BE07B}">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CE39EDF-E3F7-4696-8F8D-249A55DDEAD5}">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Bank loan analysis (ppt)</Template>
  <TotalTime>1635</TotalTime>
  <Words>1198</Words>
  <Application>Microsoft Office PowerPoint</Application>
  <PresentationFormat>Widescreen</PresentationFormat>
  <Paragraphs>129</Paragraphs>
  <Slides>17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Calibri</vt:lpstr>
      <vt:lpstr>Calibri Light</vt:lpstr>
      <vt:lpstr>Montserrat</vt:lpstr>
      <vt:lpstr>Roboto</vt:lpstr>
      <vt:lpstr>Rockwell</vt:lpstr>
      <vt:lpstr>Source Serif 4 Semi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Aftab Khan</dc:creator>
  <cp:lastModifiedBy>Divya shree S</cp:lastModifiedBy>
  <cp:revision>50</cp:revision>
  <dcterms:created xsi:type="dcterms:W3CDTF">2023-11-30T07:40:03Z</dcterms:created>
  <dcterms:modified xsi:type="dcterms:W3CDTF">2025-12-24T15:20:39Z</dcterms:modified>
</cp:coreProperties>
</file>